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29"/>
  </p:notesMasterIdLst>
  <p:sldIdLst>
    <p:sldId id="262" r:id="rId3"/>
    <p:sldId id="290" r:id="rId4"/>
    <p:sldId id="266" r:id="rId5"/>
    <p:sldId id="282" r:id="rId6"/>
    <p:sldId id="296" r:id="rId7"/>
    <p:sldId id="291" r:id="rId8"/>
    <p:sldId id="301" r:id="rId9"/>
    <p:sldId id="293" r:id="rId10"/>
    <p:sldId id="298" r:id="rId11"/>
    <p:sldId id="292" r:id="rId12"/>
    <p:sldId id="258" r:id="rId13"/>
    <p:sldId id="286" r:id="rId14"/>
    <p:sldId id="273" r:id="rId15"/>
    <p:sldId id="299" r:id="rId16"/>
    <p:sldId id="295" r:id="rId17"/>
    <p:sldId id="287" r:id="rId18"/>
    <p:sldId id="263" r:id="rId19"/>
    <p:sldId id="285" r:id="rId20"/>
    <p:sldId id="297" r:id="rId21"/>
    <p:sldId id="294" r:id="rId22"/>
    <p:sldId id="274" r:id="rId23"/>
    <p:sldId id="300" r:id="rId24"/>
    <p:sldId id="279" r:id="rId25"/>
    <p:sldId id="261" r:id="rId26"/>
    <p:sldId id="289"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4B808F-E349-48D2-93ED-A9C0BD9BF873}" v="1" dt="2021-10-05T12:25:31.3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88213" autoAdjust="0"/>
  </p:normalViewPr>
  <p:slideViewPr>
    <p:cSldViewPr snapToGrid="0">
      <p:cViewPr varScale="1">
        <p:scale>
          <a:sx n="76" d="100"/>
          <a:sy n="76" d="100"/>
        </p:scale>
        <p:origin x="1042" y="9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ti Roose" userId="4ac32329-7647-4805-b396-45ef56b50a15" providerId="ADAL" clId="{CD4B808F-E349-48D2-93ED-A9C0BD9BF873}"/>
    <pc:docChg chg="custSel modSld">
      <pc:chgData name="Antti Roose" userId="4ac32329-7647-4805-b396-45ef56b50a15" providerId="ADAL" clId="{CD4B808F-E349-48D2-93ED-A9C0BD9BF873}" dt="2021-10-05T12:30:56.210" v="116" actId="20577"/>
      <pc:docMkLst>
        <pc:docMk/>
      </pc:docMkLst>
      <pc:sldChg chg="addSp modSp mod">
        <pc:chgData name="Antti Roose" userId="4ac32329-7647-4805-b396-45ef56b50a15" providerId="ADAL" clId="{CD4B808F-E349-48D2-93ED-A9C0BD9BF873}" dt="2021-10-05T12:26:33.669" v="47" actId="1076"/>
        <pc:sldMkLst>
          <pc:docMk/>
          <pc:sldMk cId="2784399218" sldId="262"/>
        </pc:sldMkLst>
        <pc:spChg chg="add mod">
          <ac:chgData name="Antti Roose" userId="4ac32329-7647-4805-b396-45ef56b50a15" providerId="ADAL" clId="{CD4B808F-E349-48D2-93ED-A9C0BD9BF873}" dt="2021-10-05T12:26:33.669" v="47" actId="1076"/>
          <ac:spMkLst>
            <pc:docMk/>
            <pc:sldMk cId="2784399218" sldId="262"/>
            <ac:spMk id="3" creationId="{F5DEA635-A555-4E80-A2A2-62AAEDFBD3E3}"/>
          </ac:spMkLst>
        </pc:spChg>
      </pc:sldChg>
      <pc:sldChg chg="modNotesTx">
        <pc:chgData name="Antti Roose" userId="4ac32329-7647-4805-b396-45ef56b50a15" providerId="ADAL" clId="{CD4B808F-E349-48D2-93ED-A9C0BD9BF873}" dt="2021-10-05T12:30:56.210" v="116" actId="20577"/>
        <pc:sldMkLst>
          <pc:docMk/>
          <pc:sldMk cId="1110322447" sldId="280"/>
        </pc:sldMkLst>
      </pc:sldChg>
      <pc:sldChg chg="modNotesTx">
        <pc:chgData name="Antti Roose" userId="4ac32329-7647-4805-b396-45ef56b50a15" providerId="ADAL" clId="{CD4B808F-E349-48D2-93ED-A9C0BD9BF873}" dt="2021-10-05T12:30:18.280" v="79" actId="20577"/>
        <pc:sldMkLst>
          <pc:docMk/>
          <pc:sldMk cId="2806142001" sldId="28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00B60-9A72-44D2-97A4-E49F1B576E2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B900311F-DCDA-4178-A2BF-70B524C79287}">
      <dgm:prSet phldrT="[Text]" custT="1"/>
      <dgm:spPr>
        <a:solidFill>
          <a:srgbClr val="FF0000"/>
        </a:solidFill>
      </dgm:spPr>
      <dgm:t>
        <a:bodyPr/>
        <a:lstStyle/>
        <a:p>
          <a:r>
            <a:rPr lang="et-EE" sz="5000" dirty="0"/>
            <a:t>Tartu</a:t>
          </a:r>
        </a:p>
        <a:p>
          <a:r>
            <a:rPr lang="et-EE" sz="2400" dirty="0"/>
            <a:t>-111 </a:t>
          </a:r>
          <a:r>
            <a:rPr lang="et-EE" sz="2400" b="1" dirty="0"/>
            <a:t>↑</a:t>
          </a:r>
          <a:endParaRPr lang="en-GB" sz="2400" dirty="0"/>
        </a:p>
      </dgm:t>
    </dgm:pt>
    <dgm:pt modelId="{414C96EF-5967-4FC5-9489-574034A322DA}" type="parTrans" cxnId="{C1EBE10F-C451-4251-8BDC-C96978772DE9}">
      <dgm:prSet/>
      <dgm:spPr/>
      <dgm:t>
        <a:bodyPr/>
        <a:lstStyle/>
        <a:p>
          <a:endParaRPr lang="en-GB"/>
        </a:p>
      </dgm:t>
    </dgm:pt>
    <dgm:pt modelId="{0F0F2004-35CB-467F-B14A-B1FD32338A7D}" type="sibTrans" cxnId="{C1EBE10F-C451-4251-8BDC-C96978772DE9}">
      <dgm:prSet/>
      <dgm:spPr/>
      <dgm:t>
        <a:bodyPr/>
        <a:lstStyle/>
        <a:p>
          <a:endParaRPr lang="en-GB"/>
        </a:p>
      </dgm:t>
    </dgm:pt>
    <dgm:pt modelId="{50DA3D4A-1291-42A1-99B7-AFD36B6FD0A1}">
      <dgm:prSet phldrT="[Text]"/>
      <dgm:spPr>
        <a:solidFill>
          <a:srgbClr val="00B050"/>
        </a:solidFill>
      </dgm:spPr>
      <dgm:t>
        <a:bodyPr/>
        <a:lstStyle/>
        <a:p>
          <a:r>
            <a:rPr lang="et-EE" b="1" dirty="0"/>
            <a:t>Maakonnad</a:t>
          </a:r>
        </a:p>
        <a:p>
          <a:r>
            <a:rPr lang="et-EE" b="1" dirty="0"/>
            <a:t>+ 445</a:t>
          </a:r>
          <a:endParaRPr lang="en-GB" b="1" dirty="0"/>
        </a:p>
      </dgm:t>
    </dgm:pt>
    <dgm:pt modelId="{A2DEB10A-DD38-443C-99AF-C39C7F8617A5}" type="parTrans" cxnId="{C32D5407-5BA9-44A3-8ADB-E89F38EBF29B}">
      <dgm:prSet/>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dgm:spPr>
      <dgm:t>
        <a:bodyPr/>
        <a:lstStyle/>
        <a:p>
          <a:endParaRPr lang="en-GB"/>
        </a:p>
      </dgm:t>
    </dgm:pt>
    <dgm:pt modelId="{7BC08D76-3AE9-4C72-A576-B6DF16E5212E}" type="sibTrans" cxnId="{C32D5407-5BA9-44A3-8ADB-E89F38EBF29B}">
      <dgm:prSet/>
      <dgm:spPr/>
      <dgm:t>
        <a:bodyPr/>
        <a:lstStyle/>
        <a:p>
          <a:endParaRPr lang="en-GB"/>
        </a:p>
      </dgm:t>
    </dgm:pt>
    <dgm:pt modelId="{4658F538-7D08-4979-8129-0B57094B2849}">
      <dgm:prSet phldrT="[Text]"/>
      <dgm:spPr/>
      <dgm:t>
        <a:bodyPr/>
        <a:lstStyle/>
        <a:p>
          <a:r>
            <a:rPr lang="et-EE" b="1" dirty="0"/>
            <a:t>Tallinn</a:t>
          </a:r>
        </a:p>
        <a:p>
          <a:r>
            <a:rPr lang="et-EE" b="1" dirty="0"/>
            <a:t>- 231 ↓</a:t>
          </a:r>
          <a:endParaRPr lang="en-GB" b="1" dirty="0"/>
        </a:p>
      </dgm:t>
    </dgm:pt>
    <dgm:pt modelId="{BBFBEB69-F8D8-4C61-A679-F3AFB85D6D87}" type="parTrans" cxnId="{0CA14F24-10A7-412C-BA15-10DD3BA40926}">
      <dgm:prSet/>
      <dgm:spPr/>
      <dgm:t>
        <a:bodyPr/>
        <a:lstStyle/>
        <a:p>
          <a:endParaRPr lang="en-GB"/>
        </a:p>
      </dgm:t>
    </dgm:pt>
    <dgm:pt modelId="{A5562135-327F-4470-9F57-8D9CB9B7711E}" type="sibTrans" cxnId="{0CA14F24-10A7-412C-BA15-10DD3BA40926}">
      <dgm:prSet/>
      <dgm:spPr/>
      <dgm:t>
        <a:bodyPr/>
        <a:lstStyle/>
        <a:p>
          <a:endParaRPr lang="en-GB"/>
        </a:p>
      </dgm:t>
    </dgm:pt>
    <dgm:pt modelId="{6BA9F49C-1650-427B-8AF5-BA0BB09BF428}">
      <dgm:prSet phldrT="[Text]"/>
      <dgm:spPr>
        <a:solidFill>
          <a:schemeClr val="accent6">
            <a:lumMod val="75000"/>
          </a:schemeClr>
        </a:solidFill>
      </dgm:spPr>
      <dgm:t>
        <a:bodyPr/>
        <a:lstStyle/>
        <a:p>
          <a:r>
            <a:rPr lang="et-EE" b="1" dirty="0"/>
            <a:t>Eeslinn</a:t>
          </a:r>
        </a:p>
        <a:p>
          <a:r>
            <a:rPr lang="et-EE" b="1" dirty="0"/>
            <a:t>- 865 ↓↓</a:t>
          </a:r>
          <a:endParaRPr lang="en-GB" dirty="0"/>
        </a:p>
      </dgm:t>
    </dgm:pt>
    <dgm:pt modelId="{2B588CB7-2EF4-47B9-8616-07C6724ECC04}" type="parTrans" cxnId="{DECF9BEE-DE2D-4F48-96C1-024C199FE3BA}">
      <dgm:prSet/>
      <dgm:spPr/>
      <dgm:t>
        <a:bodyPr/>
        <a:lstStyle/>
        <a:p>
          <a:endParaRPr lang="en-GB"/>
        </a:p>
      </dgm:t>
    </dgm:pt>
    <dgm:pt modelId="{88749301-5432-48D0-942D-BF0C0AFA04A8}" type="sibTrans" cxnId="{DECF9BEE-DE2D-4F48-96C1-024C199FE3BA}">
      <dgm:prSet/>
      <dgm:spPr/>
      <dgm:t>
        <a:bodyPr/>
        <a:lstStyle/>
        <a:p>
          <a:endParaRPr lang="en-GB"/>
        </a:p>
      </dgm:t>
    </dgm:pt>
    <dgm:pt modelId="{0F3D9F2E-6CFA-471E-B6CF-9A46AD9990DC}">
      <dgm:prSet phldrT="[Text]"/>
      <dgm:spPr>
        <a:solidFill>
          <a:srgbClr val="7030A0"/>
        </a:solidFill>
      </dgm:spPr>
      <dgm:t>
        <a:bodyPr/>
        <a:lstStyle/>
        <a:p>
          <a:r>
            <a:rPr lang="et-EE" b="1" dirty="0"/>
            <a:t>Välismaa</a:t>
          </a:r>
        </a:p>
        <a:p>
          <a:r>
            <a:rPr lang="et-EE" b="1" dirty="0"/>
            <a:t>+ 480 ↑↑</a:t>
          </a:r>
          <a:endParaRPr lang="en-GB" dirty="0"/>
        </a:p>
      </dgm:t>
    </dgm:pt>
    <dgm:pt modelId="{E90AFF96-844D-4247-9238-4141F4CFD7E1}" type="parTrans" cxnId="{8E2D7781-F017-426D-B34F-7FDBAF276502}">
      <dgm:prSet/>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dgm:spPr>
      <dgm:t>
        <a:bodyPr/>
        <a:lstStyle/>
        <a:p>
          <a:endParaRPr lang="en-GB"/>
        </a:p>
      </dgm:t>
    </dgm:pt>
    <dgm:pt modelId="{1DFFA074-3903-40A1-AAF9-189E47B06705}" type="sibTrans" cxnId="{8E2D7781-F017-426D-B34F-7FDBAF276502}">
      <dgm:prSet/>
      <dgm:spPr/>
      <dgm:t>
        <a:bodyPr/>
        <a:lstStyle/>
        <a:p>
          <a:endParaRPr lang="en-GB"/>
        </a:p>
      </dgm:t>
    </dgm:pt>
    <dgm:pt modelId="{7D5C4E4E-33CF-4C64-81AC-C69E0D39246C}">
      <dgm:prSet phldrT="[Text]" custScaleX="86384" custScaleY="55419" custRadScaleRad="22275" custRadScaleInc="-295506"/>
      <dgm:spPr>
        <a:solidFill>
          <a:srgbClr val="00B050"/>
        </a:solidFill>
      </dgm:spPr>
      <dgm:t>
        <a:bodyPr/>
        <a:lstStyle/>
        <a:p>
          <a:endParaRPr lang="en-GB"/>
        </a:p>
      </dgm:t>
    </dgm:pt>
    <dgm:pt modelId="{F59CC8D0-8500-4104-BE47-B29E7B990E58}" type="sibTrans" cxnId="{903BF3B6-8D0A-48D7-AE56-D69CEF1619B3}">
      <dgm:prSet/>
      <dgm:spPr/>
      <dgm:t>
        <a:bodyPr/>
        <a:lstStyle/>
        <a:p>
          <a:endParaRPr lang="en-GB"/>
        </a:p>
      </dgm:t>
    </dgm:pt>
    <dgm:pt modelId="{CB647C52-686B-4CC4-A9EB-9866DCF0DC09}" type="parTrans" cxnId="{903BF3B6-8D0A-48D7-AE56-D69CEF1619B3}">
      <dgm:prSet custAng="41325" custScaleX="53119" custScaleY="128290" custLinFactNeighborX="406" custLinFactNeighborY="-41858"/>
      <dgm:spPr/>
      <dgm:t>
        <a:bodyPr/>
        <a:lstStyle/>
        <a:p>
          <a:endParaRPr lang="en-GB"/>
        </a:p>
      </dgm:t>
    </dgm:pt>
    <dgm:pt modelId="{EB51467E-2C6E-4925-A50B-1963CFC3FAE7}" type="pres">
      <dgm:prSet presAssocID="{74600B60-9A72-44D2-97A4-E49F1B576E2B}" presName="cycle" presStyleCnt="0">
        <dgm:presLayoutVars>
          <dgm:chMax val="1"/>
          <dgm:dir/>
          <dgm:animLvl val="ctr"/>
          <dgm:resizeHandles val="exact"/>
        </dgm:presLayoutVars>
      </dgm:prSet>
      <dgm:spPr/>
    </dgm:pt>
    <dgm:pt modelId="{E7CFC688-17F3-42FD-9FAB-2202E6B16764}" type="pres">
      <dgm:prSet presAssocID="{B900311F-DCDA-4178-A2BF-70B524C79287}" presName="centerShape" presStyleLbl="node0" presStyleIdx="0" presStyleCnt="1" custLinFactNeighborX="4773" custLinFactNeighborY="-27756"/>
      <dgm:spPr/>
    </dgm:pt>
    <dgm:pt modelId="{8F5FFF12-9E06-48E0-99BA-C846C9C9D500}" type="pres">
      <dgm:prSet presAssocID="{A2DEB10A-DD38-443C-99AF-C39C7F8617A5}" presName="parTrans" presStyleLbl="bgSibTrans2D1" presStyleIdx="0" presStyleCnt="4" custAng="41325" custScaleX="53119" custScaleY="128290" custLinFactNeighborX="406" custLinFactNeighborY="-41858"/>
      <dgm:spPr/>
    </dgm:pt>
    <dgm:pt modelId="{2BFF3F1C-6214-4611-871D-B9333829FFAB}" type="pres">
      <dgm:prSet presAssocID="{50DA3D4A-1291-42A1-99B7-AFD36B6FD0A1}" presName="node" presStyleLbl="node1" presStyleIdx="0" presStyleCnt="4" custScaleX="86384" custScaleY="55419" custRadScaleRad="22275" custRadScaleInc="-295506">
        <dgm:presLayoutVars>
          <dgm:bulletEnabled val="1"/>
        </dgm:presLayoutVars>
      </dgm:prSet>
      <dgm:spPr/>
    </dgm:pt>
    <dgm:pt modelId="{E510B8DF-C6B0-4F3F-B2FB-A37A90D2C842}" type="pres">
      <dgm:prSet presAssocID="{BBFBEB69-F8D8-4C61-A679-F3AFB85D6D87}" presName="parTrans" presStyleLbl="bgSibTrans2D1" presStyleIdx="1" presStyleCnt="4" custAng="10676272" custScaleX="54041" custLinFactNeighborX="21047" custLinFactNeighborY="26057"/>
      <dgm:spPr/>
    </dgm:pt>
    <dgm:pt modelId="{02F56313-5546-4899-B722-DBFBE33B6B2B}" type="pres">
      <dgm:prSet presAssocID="{4658F538-7D08-4979-8129-0B57094B2849}" presName="node" presStyleLbl="node1" presStyleIdx="1" presStyleCnt="4" custScaleX="90515" custScaleY="43391" custRadScaleRad="147218" custRadScaleInc="-48394">
        <dgm:presLayoutVars>
          <dgm:bulletEnabled val="1"/>
        </dgm:presLayoutVars>
      </dgm:prSet>
      <dgm:spPr/>
    </dgm:pt>
    <dgm:pt modelId="{BD0A7001-5291-4CEA-9806-E2444A4578DB}" type="pres">
      <dgm:prSet presAssocID="{2B588CB7-2EF4-47B9-8616-07C6724ECC04}" presName="parTrans" presStyleLbl="bgSibTrans2D1" presStyleIdx="2" presStyleCnt="4" custAng="10608442" custScaleX="42595" custLinFactNeighborX="-32155" custLinFactNeighborY="-12253"/>
      <dgm:spPr/>
    </dgm:pt>
    <dgm:pt modelId="{105A379D-341A-4F33-A1B0-EC3B4D6458D6}" type="pres">
      <dgm:prSet presAssocID="{6BA9F49C-1650-427B-8AF5-BA0BB09BF428}" presName="node" presStyleLbl="node1" presStyleIdx="2" presStyleCnt="4" custScaleY="119164" custRadScaleRad="124398" custRadScaleInc="90500">
        <dgm:presLayoutVars>
          <dgm:bulletEnabled val="1"/>
        </dgm:presLayoutVars>
      </dgm:prSet>
      <dgm:spPr/>
    </dgm:pt>
    <dgm:pt modelId="{96D0F604-8D06-4475-B133-F28801F04EAA}" type="pres">
      <dgm:prSet presAssocID="{E90AFF96-844D-4247-9238-4141F4CFD7E1}" presName="parTrans" presStyleLbl="bgSibTrans2D1" presStyleIdx="3" presStyleCnt="4" custScaleX="66457" custLinFactNeighborX="16761" custLinFactNeighborY="-37353"/>
      <dgm:spPr/>
    </dgm:pt>
    <dgm:pt modelId="{2076C247-8816-481C-B756-6053ACA0FDC3}" type="pres">
      <dgm:prSet presAssocID="{0F3D9F2E-6CFA-471E-B6CF-9A46AD9990DC}" presName="node" presStyleLbl="node1" presStyleIdx="3" presStyleCnt="4" custScaleX="81115" custScaleY="67883" custRadScaleRad="123441" custRadScaleInc="-379871">
        <dgm:presLayoutVars>
          <dgm:bulletEnabled val="1"/>
        </dgm:presLayoutVars>
      </dgm:prSet>
      <dgm:spPr/>
    </dgm:pt>
  </dgm:ptLst>
  <dgm:cxnLst>
    <dgm:cxn modelId="{C22BA405-1EFB-4454-BA73-774FA37CD516}" type="presOf" srcId="{B900311F-DCDA-4178-A2BF-70B524C79287}" destId="{E7CFC688-17F3-42FD-9FAB-2202E6B16764}" srcOrd="0" destOrd="0" presId="urn:microsoft.com/office/officeart/2005/8/layout/radial4"/>
    <dgm:cxn modelId="{C32D5407-5BA9-44A3-8ADB-E89F38EBF29B}" srcId="{B900311F-DCDA-4178-A2BF-70B524C79287}" destId="{50DA3D4A-1291-42A1-99B7-AFD36B6FD0A1}" srcOrd="0" destOrd="0" parTransId="{A2DEB10A-DD38-443C-99AF-C39C7F8617A5}" sibTransId="{7BC08D76-3AE9-4C72-A576-B6DF16E5212E}"/>
    <dgm:cxn modelId="{5079380E-034C-4F95-8D3A-2F2BDE8FBFDF}" type="presOf" srcId="{2B588CB7-2EF4-47B9-8616-07C6724ECC04}" destId="{BD0A7001-5291-4CEA-9806-E2444A4578DB}" srcOrd="0" destOrd="0" presId="urn:microsoft.com/office/officeart/2005/8/layout/radial4"/>
    <dgm:cxn modelId="{C1EBE10F-C451-4251-8BDC-C96978772DE9}" srcId="{74600B60-9A72-44D2-97A4-E49F1B576E2B}" destId="{B900311F-DCDA-4178-A2BF-70B524C79287}" srcOrd="0" destOrd="0" parTransId="{414C96EF-5967-4FC5-9489-574034A322DA}" sibTransId="{0F0F2004-35CB-467F-B14A-B1FD32338A7D}"/>
    <dgm:cxn modelId="{0CA14F24-10A7-412C-BA15-10DD3BA40926}" srcId="{B900311F-DCDA-4178-A2BF-70B524C79287}" destId="{4658F538-7D08-4979-8129-0B57094B2849}" srcOrd="1" destOrd="0" parTransId="{BBFBEB69-F8D8-4C61-A679-F3AFB85D6D87}" sibTransId="{A5562135-327F-4470-9F57-8D9CB9B7711E}"/>
    <dgm:cxn modelId="{2F6C8B2C-48F5-4BFD-81F8-C941A61B63AF}" type="presOf" srcId="{E90AFF96-844D-4247-9238-4141F4CFD7E1}" destId="{96D0F604-8D06-4475-B133-F28801F04EAA}" srcOrd="0" destOrd="0" presId="urn:microsoft.com/office/officeart/2005/8/layout/radial4"/>
    <dgm:cxn modelId="{05FE383F-A529-479D-82B1-D861DDDAA41A}" type="presOf" srcId="{0F3D9F2E-6CFA-471E-B6CF-9A46AD9990DC}" destId="{2076C247-8816-481C-B756-6053ACA0FDC3}" srcOrd="0" destOrd="0" presId="urn:microsoft.com/office/officeart/2005/8/layout/radial4"/>
    <dgm:cxn modelId="{492CED79-4552-4C79-9C6C-FFAE52F0AC3A}" type="presOf" srcId="{74600B60-9A72-44D2-97A4-E49F1B576E2B}" destId="{EB51467E-2C6E-4925-A50B-1963CFC3FAE7}" srcOrd="0" destOrd="0" presId="urn:microsoft.com/office/officeart/2005/8/layout/radial4"/>
    <dgm:cxn modelId="{8E2D7781-F017-426D-B34F-7FDBAF276502}" srcId="{B900311F-DCDA-4178-A2BF-70B524C79287}" destId="{0F3D9F2E-6CFA-471E-B6CF-9A46AD9990DC}" srcOrd="3" destOrd="0" parTransId="{E90AFF96-844D-4247-9238-4141F4CFD7E1}" sibTransId="{1DFFA074-3903-40A1-AAF9-189E47B06705}"/>
    <dgm:cxn modelId="{41247D87-F39F-47CA-892A-11F8F28635A9}" type="presOf" srcId="{4658F538-7D08-4979-8129-0B57094B2849}" destId="{02F56313-5546-4899-B722-DBFBE33B6B2B}" srcOrd="0" destOrd="0" presId="urn:microsoft.com/office/officeart/2005/8/layout/radial4"/>
    <dgm:cxn modelId="{105B9392-C888-4E41-AF42-A7FFACECCBCD}" type="presOf" srcId="{6BA9F49C-1650-427B-8AF5-BA0BB09BF428}" destId="{105A379D-341A-4F33-A1B0-EC3B4D6458D6}" srcOrd="0" destOrd="0" presId="urn:microsoft.com/office/officeart/2005/8/layout/radial4"/>
    <dgm:cxn modelId="{903BF3B6-8D0A-48D7-AE56-D69CEF1619B3}" srcId="{74600B60-9A72-44D2-97A4-E49F1B576E2B}" destId="{7D5C4E4E-33CF-4C64-81AC-C69E0D39246C}" srcOrd="1" destOrd="0" parTransId="{CB647C52-686B-4CC4-A9EB-9866DCF0DC09}" sibTransId="{F59CC8D0-8500-4104-BE47-B29E7B990E58}"/>
    <dgm:cxn modelId="{BBDE35C4-F837-4AA3-89C9-A69663E70502}" type="presOf" srcId="{BBFBEB69-F8D8-4C61-A679-F3AFB85D6D87}" destId="{E510B8DF-C6B0-4F3F-B2FB-A37A90D2C842}" srcOrd="0" destOrd="0" presId="urn:microsoft.com/office/officeart/2005/8/layout/radial4"/>
    <dgm:cxn modelId="{FE8B51C6-4C9C-45D5-8F15-D6C517488C14}" type="presOf" srcId="{50DA3D4A-1291-42A1-99B7-AFD36B6FD0A1}" destId="{2BFF3F1C-6214-4611-871D-B9333829FFAB}" srcOrd="0" destOrd="0" presId="urn:microsoft.com/office/officeart/2005/8/layout/radial4"/>
    <dgm:cxn modelId="{629F40D5-C88B-47B5-93D5-F94E651F9E95}" type="presOf" srcId="{A2DEB10A-DD38-443C-99AF-C39C7F8617A5}" destId="{8F5FFF12-9E06-48E0-99BA-C846C9C9D500}" srcOrd="0" destOrd="0" presId="urn:microsoft.com/office/officeart/2005/8/layout/radial4"/>
    <dgm:cxn modelId="{DECF9BEE-DE2D-4F48-96C1-024C199FE3BA}" srcId="{B900311F-DCDA-4178-A2BF-70B524C79287}" destId="{6BA9F49C-1650-427B-8AF5-BA0BB09BF428}" srcOrd="2" destOrd="0" parTransId="{2B588CB7-2EF4-47B9-8616-07C6724ECC04}" sibTransId="{88749301-5432-48D0-942D-BF0C0AFA04A8}"/>
    <dgm:cxn modelId="{2911AF57-7932-4339-9BC2-F71D4A0372DE}" type="presParOf" srcId="{EB51467E-2C6E-4925-A50B-1963CFC3FAE7}" destId="{E7CFC688-17F3-42FD-9FAB-2202E6B16764}" srcOrd="0" destOrd="0" presId="urn:microsoft.com/office/officeart/2005/8/layout/radial4"/>
    <dgm:cxn modelId="{55019AC0-E5A8-4688-83FA-496D4E436D97}" type="presParOf" srcId="{EB51467E-2C6E-4925-A50B-1963CFC3FAE7}" destId="{8F5FFF12-9E06-48E0-99BA-C846C9C9D500}" srcOrd="1" destOrd="0" presId="urn:microsoft.com/office/officeart/2005/8/layout/radial4"/>
    <dgm:cxn modelId="{80BC814B-8E8E-4556-855A-A161883C5FF6}" type="presParOf" srcId="{EB51467E-2C6E-4925-A50B-1963CFC3FAE7}" destId="{2BFF3F1C-6214-4611-871D-B9333829FFAB}" srcOrd="2" destOrd="0" presId="urn:microsoft.com/office/officeart/2005/8/layout/radial4"/>
    <dgm:cxn modelId="{3F7F5739-216A-4CAF-BD16-90AC03662161}" type="presParOf" srcId="{EB51467E-2C6E-4925-A50B-1963CFC3FAE7}" destId="{E510B8DF-C6B0-4F3F-B2FB-A37A90D2C842}" srcOrd="3" destOrd="0" presId="urn:microsoft.com/office/officeart/2005/8/layout/radial4"/>
    <dgm:cxn modelId="{A0832737-1B7B-4B06-9054-2B0CE2EBAE6E}" type="presParOf" srcId="{EB51467E-2C6E-4925-A50B-1963CFC3FAE7}" destId="{02F56313-5546-4899-B722-DBFBE33B6B2B}" srcOrd="4" destOrd="0" presId="urn:microsoft.com/office/officeart/2005/8/layout/radial4"/>
    <dgm:cxn modelId="{D00B7AF8-91B4-4B10-BBFB-9182F9E81081}" type="presParOf" srcId="{EB51467E-2C6E-4925-A50B-1963CFC3FAE7}" destId="{BD0A7001-5291-4CEA-9806-E2444A4578DB}" srcOrd="5" destOrd="0" presId="urn:microsoft.com/office/officeart/2005/8/layout/radial4"/>
    <dgm:cxn modelId="{1F4F7945-3575-4376-80A5-5C6A94A008EC}" type="presParOf" srcId="{EB51467E-2C6E-4925-A50B-1963CFC3FAE7}" destId="{105A379D-341A-4F33-A1B0-EC3B4D6458D6}" srcOrd="6" destOrd="0" presId="urn:microsoft.com/office/officeart/2005/8/layout/radial4"/>
    <dgm:cxn modelId="{46819791-16A4-437C-95D2-5C89CD7A5F77}" type="presParOf" srcId="{EB51467E-2C6E-4925-A50B-1963CFC3FAE7}" destId="{96D0F604-8D06-4475-B133-F28801F04EAA}" srcOrd="7" destOrd="0" presId="urn:microsoft.com/office/officeart/2005/8/layout/radial4"/>
    <dgm:cxn modelId="{3F4CC971-3113-415D-A2A4-32D9296CD01C}" type="presParOf" srcId="{EB51467E-2C6E-4925-A50B-1963CFC3FAE7}" destId="{2076C247-8816-481C-B756-6053ACA0FDC3}"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FC688-17F3-42FD-9FAB-2202E6B16764}">
      <dsp:nvSpPr>
        <dsp:cNvPr id="0" name=""/>
        <dsp:cNvSpPr/>
      </dsp:nvSpPr>
      <dsp:spPr>
        <a:xfrm>
          <a:off x="4005197" y="920808"/>
          <a:ext cx="2492786" cy="249278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t-EE" sz="5000" kern="1200" dirty="0"/>
            <a:t>Tartu</a:t>
          </a:r>
        </a:p>
        <a:p>
          <a:pPr marL="0" lvl="0" indent="0" algn="ctr" defTabSz="2222500">
            <a:lnSpc>
              <a:spcPct val="90000"/>
            </a:lnSpc>
            <a:spcBef>
              <a:spcPct val="0"/>
            </a:spcBef>
            <a:spcAft>
              <a:spcPct val="35000"/>
            </a:spcAft>
            <a:buNone/>
          </a:pPr>
          <a:r>
            <a:rPr lang="et-EE" sz="2400" kern="1200" dirty="0"/>
            <a:t>-111 </a:t>
          </a:r>
          <a:r>
            <a:rPr lang="et-EE" sz="2400" b="1" kern="1200" dirty="0"/>
            <a:t>↑</a:t>
          </a:r>
          <a:endParaRPr lang="en-GB" sz="2400" kern="1200" dirty="0"/>
        </a:p>
      </dsp:txBody>
      <dsp:txXfrm>
        <a:off x="4370257" y="1285868"/>
        <a:ext cx="1762666" cy="1762666"/>
      </dsp:txXfrm>
    </dsp:sp>
    <dsp:sp modelId="{8F5FFF12-9E06-48E0-99BA-C846C9C9D500}">
      <dsp:nvSpPr>
        <dsp:cNvPr id="0" name=""/>
        <dsp:cNvSpPr/>
      </dsp:nvSpPr>
      <dsp:spPr>
        <a:xfrm rot="5400000">
          <a:off x="4985157" y="3276819"/>
          <a:ext cx="586620" cy="911428"/>
        </a:xfrm>
        <a:prstGeom prst="leftArrow">
          <a:avLst>
            <a:gd name="adj1" fmla="val 60000"/>
            <a:gd name="adj2" fmla="val 50000"/>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a:effectLst/>
      </dsp:spPr>
      <dsp:style>
        <a:lnRef idx="0">
          <a:scrgbClr r="0" g="0" b="0"/>
        </a:lnRef>
        <a:fillRef idx="1">
          <a:scrgbClr r="0" g="0" b="0"/>
        </a:fillRef>
        <a:effectRef idx="0">
          <a:scrgbClr r="0" g="0" b="0"/>
        </a:effectRef>
        <a:fontRef idx="minor">
          <a:schemeClr val="lt1"/>
        </a:fontRef>
      </dsp:style>
    </dsp:sp>
    <dsp:sp modelId="{2BFF3F1C-6214-4611-871D-B9333829FFAB}">
      <dsp:nvSpPr>
        <dsp:cNvPr id="0" name=""/>
        <dsp:cNvSpPr/>
      </dsp:nvSpPr>
      <dsp:spPr>
        <a:xfrm>
          <a:off x="4257771" y="4057086"/>
          <a:ext cx="2045700" cy="1049922"/>
        </a:xfrm>
        <a:prstGeom prst="roundRect">
          <a:avLst>
            <a:gd name="adj" fmla="val 1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t-EE" sz="2000" b="1" kern="1200" dirty="0"/>
            <a:t>Maakonnad</a:t>
          </a:r>
        </a:p>
        <a:p>
          <a:pPr marL="0" lvl="0" indent="0" algn="ctr" defTabSz="889000">
            <a:lnSpc>
              <a:spcPct val="90000"/>
            </a:lnSpc>
            <a:spcBef>
              <a:spcPct val="0"/>
            </a:spcBef>
            <a:spcAft>
              <a:spcPct val="35000"/>
            </a:spcAft>
            <a:buNone/>
          </a:pPr>
          <a:r>
            <a:rPr lang="et-EE" sz="2000" b="1" kern="1200" dirty="0"/>
            <a:t>+ 445</a:t>
          </a:r>
          <a:endParaRPr lang="en-GB" sz="2000" b="1" kern="1200" dirty="0"/>
        </a:p>
      </dsp:txBody>
      <dsp:txXfrm>
        <a:off x="4288522" y="4087837"/>
        <a:ext cx="1984198" cy="988420"/>
      </dsp:txXfrm>
    </dsp:sp>
    <dsp:sp modelId="{E510B8DF-C6B0-4F3F-B2FB-A37A90D2C842}">
      <dsp:nvSpPr>
        <dsp:cNvPr id="0" name=""/>
        <dsp:cNvSpPr/>
      </dsp:nvSpPr>
      <dsp:spPr>
        <a:xfrm rot="1148154">
          <a:off x="2566362" y="1016498"/>
          <a:ext cx="1418794" cy="7104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F56313-5546-4899-B722-DBFBE33B6B2B}">
      <dsp:nvSpPr>
        <dsp:cNvPr id="0" name=""/>
        <dsp:cNvSpPr/>
      </dsp:nvSpPr>
      <dsp:spPr>
        <a:xfrm>
          <a:off x="427546" y="300912"/>
          <a:ext cx="2143528" cy="8220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t-EE" sz="2000" b="1" kern="1200" dirty="0"/>
            <a:t>Tallinn</a:t>
          </a:r>
        </a:p>
        <a:p>
          <a:pPr marL="0" lvl="0" indent="0" algn="ctr" defTabSz="889000">
            <a:lnSpc>
              <a:spcPct val="90000"/>
            </a:lnSpc>
            <a:spcBef>
              <a:spcPct val="0"/>
            </a:spcBef>
            <a:spcAft>
              <a:spcPct val="35000"/>
            </a:spcAft>
            <a:buNone/>
          </a:pPr>
          <a:r>
            <a:rPr lang="et-EE" sz="2000" b="1" kern="1200" dirty="0"/>
            <a:t>- 231 ↓</a:t>
          </a:r>
          <a:endParaRPr lang="en-GB" sz="2000" b="1" kern="1200" dirty="0"/>
        </a:p>
      </dsp:txBody>
      <dsp:txXfrm>
        <a:off x="451623" y="324989"/>
        <a:ext cx="2095374" cy="773896"/>
      </dsp:txXfrm>
    </dsp:sp>
    <dsp:sp modelId="{BD0A7001-5291-4CEA-9806-E2444A4578DB}">
      <dsp:nvSpPr>
        <dsp:cNvPr id="0" name=""/>
        <dsp:cNvSpPr/>
      </dsp:nvSpPr>
      <dsp:spPr>
        <a:xfrm rot="10753010">
          <a:off x="6542718" y="1823726"/>
          <a:ext cx="842174" cy="71044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5A379D-341A-4F33-A1B0-EC3B4D6458D6}">
      <dsp:nvSpPr>
        <dsp:cNvPr id="0" name=""/>
        <dsp:cNvSpPr/>
      </dsp:nvSpPr>
      <dsp:spPr>
        <a:xfrm>
          <a:off x="7403201" y="1178768"/>
          <a:ext cx="2368147" cy="2257583"/>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t-EE" sz="2000" b="1" kern="1200" dirty="0"/>
            <a:t>Eeslinn</a:t>
          </a:r>
        </a:p>
        <a:p>
          <a:pPr marL="0" lvl="0" indent="0" algn="ctr" defTabSz="889000">
            <a:lnSpc>
              <a:spcPct val="90000"/>
            </a:lnSpc>
            <a:spcBef>
              <a:spcPct val="0"/>
            </a:spcBef>
            <a:spcAft>
              <a:spcPct val="35000"/>
            </a:spcAft>
            <a:buNone/>
          </a:pPr>
          <a:r>
            <a:rPr lang="et-EE" sz="2000" b="1" kern="1200" dirty="0"/>
            <a:t>- 865 ↓↓</a:t>
          </a:r>
          <a:endParaRPr lang="en-GB" sz="2000" kern="1200" dirty="0"/>
        </a:p>
      </dsp:txBody>
      <dsp:txXfrm>
        <a:off x="7469323" y="1244890"/>
        <a:ext cx="2235903" cy="2125339"/>
      </dsp:txXfrm>
    </dsp:sp>
    <dsp:sp modelId="{96D0F604-8D06-4475-B133-F28801F04EAA}">
      <dsp:nvSpPr>
        <dsp:cNvPr id="0" name=""/>
        <dsp:cNvSpPr/>
      </dsp:nvSpPr>
      <dsp:spPr>
        <a:xfrm rot="9162137">
          <a:off x="1935981" y="2973738"/>
          <a:ext cx="2220912" cy="710444"/>
        </a:xfrm>
        <a:prstGeom prst="leftArrow">
          <a:avLst>
            <a:gd name="adj1" fmla="val 60000"/>
            <a:gd name="adj2" fmla="val 50000"/>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a:noFill/>
        </a:ln>
        <a:effectLst/>
      </dsp:spPr>
      <dsp:style>
        <a:lnRef idx="0">
          <a:scrgbClr r="0" g="0" b="0"/>
        </a:lnRef>
        <a:fillRef idx="1">
          <a:scrgbClr r="0" g="0" b="0"/>
        </a:fillRef>
        <a:effectRef idx="0">
          <a:scrgbClr r="0" g="0" b="0"/>
        </a:effectRef>
        <a:fontRef idx="minor">
          <a:schemeClr val="lt1"/>
        </a:fontRef>
      </dsp:style>
    </dsp:sp>
    <dsp:sp modelId="{2076C247-8816-481C-B756-6053ACA0FDC3}">
      <dsp:nvSpPr>
        <dsp:cNvPr id="0" name=""/>
        <dsp:cNvSpPr/>
      </dsp:nvSpPr>
      <dsp:spPr>
        <a:xfrm>
          <a:off x="40987" y="3717621"/>
          <a:ext cx="1920922" cy="1286055"/>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t-EE" sz="2000" b="1" kern="1200" dirty="0"/>
            <a:t>Välismaa</a:t>
          </a:r>
        </a:p>
        <a:p>
          <a:pPr marL="0" lvl="0" indent="0" algn="ctr" defTabSz="889000">
            <a:lnSpc>
              <a:spcPct val="90000"/>
            </a:lnSpc>
            <a:spcBef>
              <a:spcPct val="0"/>
            </a:spcBef>
            <a:spcAft>
              <a:spcPct val="35000"/>
            </a:spcAft>
            <a:buNone/>
          </a:pPr>
          <a:r>
            <a:rPr lang="et-EE" sz="2000" b="1" kern="1200" dirty="0"/>
            <a:t>+ 480 ↑↑</a:t>
          </a:r>
          <a:endParaRPr lang="en-GB" sz="2000" kern="1200" dirty="0"/>
        </a:p>
      </dsp:txBody>
      <dsp:txXfrm>
        <a:off x="78654" y="3755288"/>
        <a:ext cx="1845588" cy="121072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19AA0-AFE3-4E6C-9776-30B261BF7AF3}" type="datetimeFigureOut">
              <a:rPr lang="en-GB" smtClean="0"/>
              <a:t>05/10/2021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F55F6-C381-41AC-BBE8-15D34C910DDB}" type="slidenum">
              <a:rPr lang="en-GB" smtClean="0"/>
              <a:t>‹#›</a:t>
            </a:fld>
            <a:endParaRPr lang="en-GB"/>
          </a:p>
        </p:txBody>
      </p:sp>
    </p:spTree>
    <p:extLst>
      <p:ext uri="{BB962C8B-B14F-4D97-AF65-F5344CB8AC3E}">
        <p14:creationId xmlns:p14="http://schemas.microsoft.com/office/powerpoint/2010/main" val="4237402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t.wikipedia.org/wiki/%C3%9Chiskond"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t.wikipedia.org/w/index.php?title=Kombed&amp;action=edit&amp;redlink=1" TargetMode="External"/><Relationship Id="rId5" Type="http://schemas.openxmlformats.org/officeDocument/2006/relationships/hyperlink" Target="https://et.wikipedia.org/w/index.php?title=Tavad&amp;action=edit&amp;redlink=1" TargetMode="External"/><Relationship Id="rId4" Type="http://schemas.openxmlformats.org/officeDocument/2006/relationships/hyperlink" Target="https://et.wikipedia.org/wiki/K%C3%A4itumin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Kasvumasina kujund</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1</a:t>
            </a:fld>
            <a:endParaRPr lang="en-GB"/>
          </a:p>
        </p:txBody>
      </p:sp>
    </p:spTree>
    <p:extLst>
      <p:ext uri="{BB962C8B-B14F-4D97-AF65-F5344CB8AC3E}">
        <p14:creationId xmlns:p14="http://schemas.microsoft.com/office/powerpoint/2010/main" val="285647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Tervikpilt Tartu järjest suuremaks kasvamisest alates 2015.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11</a:t>
            </a:fld>
            <a:endParaRPr lang="en-GB"/>
          </a:p>
        </p:txBody>
      </p:sp>
    </p:spTree>
    <p:extLst>
      <p:ext uri="{BB962C8B-B14F-4D97-AF65-F5344CB8AC3E}">
        <p14:creationId xmlns:p14="http://schemas.microsoft.com/office/powerpoint/2010/main" val="2984597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r>
              <a:rPr lang="et-EE" dirty="0"/>
              <a:t>Pump - kiire rahvastikurotatsiooniga linn. </a:t>
            </a:r>
            <a:r>
              <a:rPr lang="en-GB" dirty="0" err="1"/>
              <a:t>Annelinna</a:t>
            </a:r>
            <a:r>
              <a:rPr lang="en-GB" dirty="0"/>
              <a:t> </a:t>
            </a:r>
            <a:r>
              <a:rPr lang="en-GB" dirty="0" err="1"/>
              <a:t>rolli</a:t>
            </a:r>
            <a:r>
              <a:rPr lang="en-GB" dirty="0"/>
              <a:t> ’</a:t>
            </a:r>
            <a:r>
              <a:rPr lang="en-GB" dirty="0" err="1"/>
              <a:t>hüppelauana</a:t>
            </a:r>
            <a:r>
              <a:rPr lang="en-GB" dirty="0"/>
              <a:t>’ – </a:t>
            </a:r>
            <a:r>
              <a:rPr lang="en-GB" dirty="0" err="1"/>
              <a:t>sageli</a:t>
            </a:r>
            <a:r>
              <a:rPr lang="en-GB" dirty="0"/>
              <a:t> on </a:t>
            </a:r>
            <a:r>
              <a:rPr lang="en-GB" dirty="0" err="1"/>
              <a:t>eeslinnastujateks</a:t>
            </a:r>
            <a:r>
              <a:rPr lang="en-GB" dirty="0"/>
              <a:t> just </a:t>
            </a:r>
            <a:r>
              <a:rPr lang="en-GB" dirty="0" err="1"/>
              <a:t>noored</a:t>
            </a:r>
            <a:r>
              <a:rPr lang="en-GB" dirty="0"/>
              <a:t> </a:t>
            </a:r>
            <a:r>
              <a:rPr lang="en-GB" dirty="0" err="1"/>
              <a:t>leibkonnad</a:t>
            </a:r>
            <a:r>
              <a:rPr lang="en-GB" dirty="0"/>
              <a:t>, </a:t>
            </a:r>
            <a:r>
              <a:rPr lang="en-GB" dirty="0" err="1"/>
              <a:t>kes</a:t>
            </a:r>
            <a:r>
              <a:rPr lang="en-GB" dirty="0"/>
              <a:t> </a:t>
            </a:r>
            <a:r>
              <a:rPr lang="en-GB" dirty="0" err="1"/>
              <a:t>oma</a:t>
            </a:r>
            <a:r>
              <a:rPr lang="en-GB" dirty="0"/>
              <a:t> </a:t>
            </a:r>
            <a:r>
              <a:rPr lang="en-GB" dirty="0" err="1"/>
              <a:t>eluasemekarjääri</a:t>
            </a:r>
            <a:r>
              <a:rPr lang="en-GB" dirty="0"/>
              <a:t> </a:t>
            </a:r>
            <a:r>
              <a:rPr lang="en-GB" dirty="0" err="1"/>
              <a:t>alguses</a:t>
            </a:r>
            <a:r>
              <a:rPr lang="en-GB" dirty="0"/>
              <a:t> </a:t>
            </a:r>
            <a:r>
              <a:rPr lang="en-GB" dirty="0" err="1"/>
              <a:t>elavad</a:t>
            </a:r>
            <a:r>
              <a:rPr lang="en-GB" dirty="0"/>
              <a:t> </a:t>
            </a:r>
            <a:r>
              <a:rPr lang="en-GB" dirty="0" err="1"/>
              <a:t>paneelelamupiirkonna</a:t>
            </a:r>
            <a:r>
              <a:rPr lang="en-GB" dirty="0"/>
              <a:t> </a:t>
            </a:r>
            <a:r>
              <a:rPr lang="en-GB" dirty="0" err="1"/>
              <a:t>üürikorteris</a:t>
            </a:r>
            <a:r>
              <a:rPr lang="en-GB" dirty="0"/>
              <a:t>, </a:t>
            </a:r>
            <a:r>
              <a:rPr lang="en-GB" dirty="0" err="1"/>
              <a:t>kuid</a:t>
            </a:r>
            <a:r>
              <a:rPr lang="en-GB" dirty="0"/>
              <a:t> </a:t>
            </a:r>
            <a:r>
              <a:rPr lang="en-GB" dirty="0" err="1"/>
              <a:t>peret</a:t>
            </a:r>
            <a:r>
              <a:rPr lang="en-GB" dirty="0"/>
              <a:t> </a:t>
            </a:r>
            <a:r>
              <a:rPr lang="en-GB" dirty="0" err="1"/>
              <a:t>luues</a:t>
            </a:r>
            <a:r>
              <a:rPr lang="en-GB" dirty="0"/>
              <a:t> </a:t>
            </a:r>
            <a:r>
              <a:rPr lang="en-GB" dirty="0" err="1"/>
              <a:t>tekib</a:t>
            </a:r>
            <a:r>
              <a:rPr lang="en-GB" dirty="0"/>
              <a:t> </a:t>
            </a:r>
            <a:r>
              <a:rPr lang="en-GB" dirty="0" err="1"/>
              <a:t>vajadus</a:t>
            </a:r>
            <a:r>
              <a:rPr lang="en-GB" dirty="0"/>
              <a:t> </a:t>
            </a:r>
            <a:r>
              <a:rPr lang="en-GB" dirty="0" err="1"/>
              <a:t>suurema</a:t>
            </a:r>
            <a:r>
              <a:rPr lang="en-GB" dirty="0"/>
              <a:t> </a:t>
            </a:r>
            <a:r>
              <a:rPr lang="en-GB" dirty="0" err="1"/>
              <a:t>ning</a:t>
            </a:r>
            <a:r>
              <a:rPr lang="en-GB" dirty="0"/>
              <a:t> </a:t>
            </a:r>
            <a:r>
              <a:rPr lang="en-GB" dirty="0" err="1"/>
              <a:t>rahulikuma</a:t>
            </a:r>
            <a:r>
              <a:rPr lang="en-GB" dirty="0"/>
              <a:t> </a:t>
            </a:r>
            <a:r>
              <a:rPr lang="en-GB" dirty="0" err="1"/>
              <a:t>elukeskkonna</a:t>
            </a:r>
            <a:r>
              <a:rPr lang="en-GB" dirty="0"/>
              <a:t> </a:t>
            </a:r>
            <a:r>
              <a:rPr lang="en-GB" dirty="0" err="1"/>
              <a:t>järgi</a:t>
            </a:r>
            <a:r>
              <a:rPr lang="en-GB" dirty="0"/>
              <a:t> </a:t>
            </a:r>
            <a:r>
              <a:rPr lang="en-GB" dirty="0" err="1"/>
              <a:t>ning</a:t>
            </a:r>
            <a:r>
              <a:rPr lang="en-GB" dirty="0"/>
              <a:t> </a:t>
            </a:r>
            <a:r>
              <a:rPr lang="en-GB" dirty="0" err="1"/>
              <a:t>siis</a:t>
            </a:r>
            <a:r>
              <a:rPr lang="en-GB" dirty="0"/>
              <a:t> </a:t>
            </a:r>
            <a:r>
              <a:rPr lang="en-GB" dirty="0" err="1"/>
              <a:t>kolitaksegi</a:t>
            </a:r>
            <a:r>
              <a:rPr lang="en-GB" dirty="0"/>
              <a:t> </a:t>
            </a:r>
            <a:r>
              <a:rPr lang="en-GB" dirty="0" err="1"/>
              <a:t>linnast</a:t>
            </a:r>
            <a:r>
              <a:rPr lang="en-GB" dirty="0"/>
              <a:t> </a:t>
            </a:r>
            <a:r>
              <a:rPr lang="en-GB" dirty="0" err="1"/>
              <a:t>välja</a:t>
            </a:r>
            <a:r>
              <a:rPr lang="et-EE" dirty="0"/>
              <a:t>. 1800 annelinlast ja 2700 mujal asumites elavat tartlast kolis eeslinna.  </a:t>
            </a:r>
          </a:p>
        </p:txBody>
      </p:sp>
      <p:sp>
        <p:nvSpPr>
          <p:cNvPr id="4" name="Slide Number Placeholder 3"/>
          <p:cNvSpPr>
            <a:spLocks noGrp="1"/>
          </p:cNvSpPr>
          <p:nvPr>
            <p:ph type="sldNum" sz="quarter" idx="10"/>
          </p:nvPr>
        </p:nvSpPr>
        <p:spPr/>
        <p:txBody>
          <a:bodyPr/>
          <a:lstStyle/>
          <a:p>
            <a:fld id="{59984FF0-F8B0-46F1-BB27-802C5AF6F3A8}" type="slidenum">
              <a:rPr lang="en-GB" smtClean="0"/>
              <a:pPr/>
              <a:t>12</a:t>
            </a:fld>
            <a:endParaRPr lang="en-GB"/>
          </a:p>
        </p:txBody>
      </p:sp>
    </p:spTree>
    <p:extLst>
      <p:ext uri="{BB962C8B-B14F-4D97-AF65-F5344CB8AC3E}">
        <p14:creationId xmlns:p14="http://schemas.microsoft.com/office/powerpoint/2010/main" val="154376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Kahekordistunud 20213ndaga võrreldes. Ei ole </a:t>
            </a:r>
            <a:r>
              <a:rPr lang="et-EE" dirty="0" err="1"/>
              <a:t>eksoodus</a:t>
            </a:r>
            <a:r>
              <a:rPr lang="et-EE" dirty="0"/>
              <a:t>, pagemine nagu Kabulist.</a:t>
            </a:r>
            <a:endParaRPr lang="en-GB" dirty="0"/>
          </a:p>
          <a:p>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13</a:t>
            </a:fld>
            <a:endParaRPr lang="en-GB"/>
          </a:p>
        </p:txBody>
      </p:sp>
    </p:spTree>
    <p:extLst>
      <p:ext uri="{BB962C8B-B14F-4D97-AF65-F5344CB8AC3E}">
        <p14:creationId xmlns:p14="http://schemas.microsoft.com/office/powerpoint/2010/main" val="349122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r>
              <a:rPr lang="et-EE" dirty="0"/>
              <a:t>Kõik välisüliõpilased ei hakka Eesti residentideks. 500 </a:t>
            </a:r>
            <a:r>
              <a:rPr lang="et-EE" dirty="0" err="1"/>
              <a:t>sisseastjast</a:t>
            </a:r>
            <a:r>
              <a:rPr lang="et-EE" dirty="0"/>
              <a:t> 300. </a:t>
            </a:r>
          </a:p>
        </p:txBody>
      </p:sp>
      <p:sp>
        <p:nvSpPr>
          <p:cNvPr id="4" name="Slide Number Placeholder 3"/>
          <p:cNvSpPr>
            <a:spLocks noGrp="1"/>
          </p:cNvSpPr>
          <p:nvPr>
            <p:ph type="sldNum" sz="quarter" idx="10"/>
          </p:nvPr>
        </p:nvSpPr>
        <p:spPr/>
        <p:txBody>
          <a:bodyPr/>
          <a:lstStyle/>
          <a:p>
            <a:fld id="{59984FF0-F8B0-46F1-BB27-802C5AF6F3A8}" type="slidenum">
              <a:rPr lang="en-GB" smtClean="0"/>
              <a:pPr/>
              <a:t>15</a:t>
            </a:fld>
            <a:endParaRPr lang="en-GB"/>
          </a:p>
        </p:txBody>
      </p:sp>
    </p:spTree>
    <p:extLst>
      <p:ext uri="{BB962C8B-B14F-4D97-AF65-F5344CB8AC3E}">
        <p14:creationId xmlns:p14="http://schemas.microsoft.com/office/powerpoint/2010/main" val="1212181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r>
              <a:rPr lang="et-EE" dirty="0"/>
              <a:t>Tila Eesti noorim asula, tõenäoliselt nooremaks enam minna ei saa, see oleks demograafiliselt siis juba </a:t>
            </a:r>
            <a:r>
              <a:rPr lang="et-EE" dirty="0" err="1"/>
              <a:t>Mumbai</a:t>
            </a:r>
            <a:r>
              <a:rPr lang="et-EE" dirty="0"/>
              <a:t> või </a:t>
            </a:r>
            <a:r>
              <a:rPr lang="et-EE" dirty="0" err="1"/>
              <a:t>Mogadishu</a:t>
            </a:r>
            <a:r>
              <a:rPr lang="et-EE" dirty="0"/>
              <a:t>. </a:t>
            </a:r>
          </a:p>
          <a:p>
            <a:r>
              <a:rPr lang="et-EE" dirty="0"/>
              <a:t>Vahi on sisenenud oma eluringil vananemise esimene lainesse, kasvab 50ndates elanike osakaal, lapsed on kodust lahkumast, laiutatakse ja mõeldakse ka uuele väiksemale, kulutõhusamale elamisele.  </a:t>
            </a:r>
          </a:p>
        </p:txBody>
      </p:sp>
      <p:sp>
        <p:nvSpPr>
          <p:cNvPr id="4" name="Slide Number Placeholder 3"/>
          <p:cNvSpPr>
            <a:spLocks noGrp="1"/>
          </p:cNvSpPr>
          <p:nvPr>
            <p:ph type="sldNum" sz="quarter" idx="10"/>
          </p:nvPr>
        </p:nvSpPr>
        <p:spPr/>
        <p:txBody>
          <a:bodyPr/>
          <a:lstStyle/>
          <a:p>
            <a:fld id="{59984FF0-F8B0-46F1-BB27-802C5AF6F3A8}" type="slidenum">
              <a:rPr lang="en-GB" smtClean="0"/>
              <a:pPr/>
              <a:t>18</a:t>
            </a:fld>
            <a:endParaRPr lang="en-GB"/>
          </a:p>
        </p:txBody>
      </p:sp>
    </p:spTree>
    <p:extLst>
      <p:ext uri="{BB962C8B-B14F-4D97-AF65-F5344CB8AC3E}">
        <p14:creationId xmlns:p14="http://schemas.microsoft.com/office/powerpoint/2010/main" val="4163247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Jätkuvalt moodustavad poole ühepereelamud. Veerand eeslinlastest on asunud elama ridaelamutesse, teine veerand korteritesse. Trendidena saab tunnistada ridaelamubuumi. Ühepereelamud on läinud lihtsalt kalliks, mis sunnib noori peresid ridaelamutesse. Ka eeslinnakorterite osakaal kasvab.  </a:t>
            </a:r>
          </a:p>
          <a:p>
            <a:r>
              <a:rPr lang="et-EE" dirty="0"/>
              <a:t>2015 seisuga oli ühepereelamud kolmveerand.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19</a:t>
            </a:fld>
            <a:endParaRPr lang="en-GB"/>
          </a:p>
        </p:txBody>
      </p:sp>
    </p:spTree>
    <p:extLst>
      <p:ext uri="{BB962C8B-B14F-4D97-AF65-F5344CB8AC3E}">
        <p14:creationId xmlns:p14="http://schemas.microsoft.com/office/powerpoint/2010/main" val="199041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r>
              <a:rPr lang="et-EE" dirty="0"/>
              <a:t>Igav oleks kujutada seda elanike kasvukõverat lihtsalt elanike kasvuna – oluline on kuidas on linnakeskkond ja teenused </a:t>
            </a:r>
            <a:r>
              <a:rPr lang="et-EE" dirty="0" err="1"/>
              <a:t>järeltekkinud</a:t>
            </a:r>
            <a:r>
              <a:rPr lang="et-EE" dirty="0"/>
              <a:t>, milline on ajalaag. ERM küll jõuline samm, </a:t>
            </a:r>
            <a:r>
              <a:rPr lang="et-EE" dirty="0" err="1"/>
              <a:t>Metallica</a:t>
            </a:r>
            <a:r>
              <a:rPr lang="et-EE" dirty="0"/>
              <a:t> kontsert ja </a:t>
            </a:r>
            <a:r>
              <a:rPr lang="et-EE" dirty="0" err="1"/>
              <a:t>Rally</a:t>
            </a:r>
            <a:r>
              <a:rPr lang="et-EE" dirty="0"/>
              <a:t> Estonia keskus, aga kohalikud väiksed teemad olulisemad. </a:t>
            </a:r>
          </a:p>
          <a:p>
            <a:r>
              <a:rPr lang="et-EE" dirty="0"/>
              <a:t> Üldistavalt võib öelda et üsna vaevaliselt tuleb sotsiaal- ja linnataristu järele. Tooksin välja 4 arengut. 2009 – improviseeritud lastehoid pärna allee püstakus. </a:t>
            </a:r>
          </a:p>
          <a:p>
            <a:r>
              <a:rPr lang="et-EE" dirty="0"/>
              <a:t>2013 said 1000nd autot õiguse pöörata alevikku, ilma et keegi surma oleks saanud. 2015 hakkas linnaliini buss käima. Sümboolseks pidada esimene eeslinnafoori Tartus 2020. </a:t>
            </a:r>
            <a:r>
              <a:rPr lang="et-EE" dirty="0" err="1"/>
              <a:t>Argiliikuvuses</a:t>
            </a:r>
            <a:r>
              <a:rPr lang="et-EE" dirty="0"/>
              <a:t> on dominantideks kauplused. Indikaatorilik, kuidas Vahi elanikud, kel 2 autot peres, hakkasid jala või rattaga käima </a:t>
            </a:r>
            <a:r>
              <a:rPr lang="et-EE" dirty="0" err="1"/>
              <a:t>Coopi</a:t>
            </a:r>
            <a:r>
              <a:rPr lang="et-EE" dirty="0"/>
              <a:t> poes. Klassika – 400 meetrises raadius oli kõnnitav ka veendunud autoinimestele.   </a:t>
            </a:r>
          </a:p>
        </p:txBody>
      </p:sp>
      <p:sp>
        <p:nvSpPr>
          <p:cNvPr id="4" name="Slide Number Placeholder 3"/>
          <p:cNvSpPr>
            <a:spLocks noGrp="1"/>
          </p:cNvSpPr>
          <p:nvPr>
            <p:ph type="sldNum" sz="quarter" idx="10"/>
          </p:nvPr>
        </p:nvSpPr>
        <p:spPr/>
        <p:txBody>
          <a:bodyPr/>
          <a:lstStyle/>
          <a:p>
            <a:fld id="{59984FF0-F8B0-46F1-BB27-802C5AF6F3A8}" type="slidenum">
              <a:rPr lang="en-GB" smtClean="0"/>
              <a:pPr/>
              <a:t>20</a:t>
            </a:fld>
            <a:endParaRPr lang="en-GB"/>
          </a:p>
        </p:txBody>
      </p:sp>
    </p:spTree>
    <p:extLst>
      <p:ext uri="{BB962C8B-B14F-4D97-AF65-F5344CB8AC3E}">
        <p14:creationId xmlns:p14="http://schemas.microsoft.com/office/powerpoint/2010/main" val="4180714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Piirkasulikkus. </a:t>
            </a:r>
          </a:p>
          <a:p>
            <a:r>
              <a:rPr lang="et-EE" dirty="0"/>
              <a:t>Sotsioloogilistes uuringutes – kus ma tahaksin elada on ületähtsustatud emotsionaalne, meeldimise aspekt. Leibkonna laenulagi määratleb üldiselt valiku. Mida me teame asukohaeelistustest.   </a:t>
            </a:r>
          </a:p>
          <a:p>
            <a:r>
              <a:rPr lang="et-EE" dirty="0"/>
              <a:t>Tartu linnamustris, kus suhteliselt palju töökohti on Maarjamõisas, ei ole see seda sektorit kuigivõrd eelisarendanud. </a:t>
            </a:r>
          </a:p>
          <a:p>
            <a:pPr lvl="0"/>
            <a:r>
              <a:rPr lang="et-EE" dirty="0"/>
              <a:t>asukoht </a:t>
            </a:r>
          </a:p>
          <a:p>
            <a:pPr lvl="0"/>
            <a:r>
              <a:rPr lang="et-EE" dirty="0"/>
              <a:t>hind </a:t>
            </a:r>
          </a:p>
          <a:p>
            <a:pPr lvl="0"/>
            <a:r>
              <a:rPr lang="et-EE" dirty="0"/>
              <a:t>seisukord</a:t>
            </a:r>
          </a:p>
          <a:p>
            <a:pPr lvl="0"/>
            <a:r>
              <a:rPr lang="et-EE" dirty="0" err="1"/>
              <a:t>toalisuse</a:t>
            </a:r>
            <a:r>
              <a:rPr lang="et-EE" dirty="0"/>
              <a:t> ja üldpinna proportsioon </a:t>
            </a:r>
          </a:p>
          <a:p>
            <a:pPr lvl="0"/>
            <a:r>
              <a:rPr lang="et-EE" dirty="0"/>
              <a:t>lisaväärtused (panipaik, parkimine, mööbel) </a:t>
            </a:r>
          </a:p>
          <a:p>
            <a:pPr lvl="0"/>
            <a:r>
              <a:rPr lang="et-EE" dirty="0"/>
              <a:t>kommunaalkulude suurus</a:t>
            </a:r>
          </a:p>
          <a:p>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21</a:t>
            </a:fld>
            <a:endParaRPr lang="en-GB"/>
          </a:p>
        </p:txBody>
      </p:sp>
    </p:spTree>
    <p:extLst>
      <p:ext uri="{BB962C8B-B14F-4D97-AF65-F5344CB8AC3E}">
        <p14:creationId xmlns:p14="http://schemas.microsoft.com/office/powerpoint/2010/main" val="1351990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endParaRPr lang="et-EE" dirty="0"/>
          </a:p>
        </p:txBody>
      </p:sp>
      <p:sp>
        <p:nvSpPr>
          <p:cNvPr id="4" name="Slide Number Placeholder 3"/>
          <p:cNvSpPr>
            <a:spLocks noGrp="1"/>
          </p:cNvSpPr>
          <p:nvPr>
            <p:ph type="sldNum" sz="quarter" idx="10"/>
          </p:nvPr>
        </p:nvSpPr>
        <p:spPr/>
        <p:txBody>
          <a:bodyPr/>
          <a:lstStyle/>
          <a:p>
            <a:fld id="{59984FF0-F8B0-46F1-BB27-802C5AF6F3A8}" type="slidenum">
              <a:rPr lang="en-GB" smtClean="0"/>
              <a:pPr/>
              <a:t>22</a:t>
            </a:fld>
            <a:endParaRPr lang="en-GB"/>
          </a:p>
        </p:txBody>
      </p:sp>
    </p:spTree>
    <p:extLst>
      <p:ext uri="{BB962C8B-B14F-4D97-AF65-F5344CB8AC3E}">
        <p14:creationId xmlns:p14="http://schemas.microsoft.com/office/powerpoint/2010/main" val="277178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Muster täieneb, osalt ka laieneb </a:t>
            </a:r>
            <a:r>
              <a:rPr lang="et-EE" dirty="0" err="1"/>
              <a:t>servapidi</a:t>
            </a:r>
            <a:r>
              <a:rPr lang="et-EE" dirty="0"/>
              <a:t>. Areng Raadi läänetiival, et samahästi võiks see toimuda . Kui palju mahub tänastes arendustihedustes, teine teema – kust tuleb rahvas? Põlvkondlik 20a teema  - kui venimisi käib mustri täitmine. </a:t>
            </a:r>
            <a:r>
              <a:rPr lang="et-EE" dirty="0" err="1"/>
              <a:t>Segahoonestuses</a:t>
            </a:r>
            <a:r>
              <a:rPr lang="et-EE" dirty="0"/>
              <a:t> 900 inimest / km2 läheb tugev 10 a.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23</a:t>
            </a:fld>
            <a:endParaRPr lang="en-GB"/>
          </a:p>
        </p:txBody>
      </p:sp>
    </p:spTree>
    <p:extLst>
      <p:ext uri="{BB962C8B-B14F-4D97-AF65-F5344CB8AC3E}">
        <p14:creationId xmlns:p14="http://schemas.microsoft.com/office/powerpoint/2010/main" val="261018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r>
              <a:rPr lang="et-EE" dirty="0"/>
              <a:t>Ühes oma loengu- ettekande olen pealkirjastanud – Vahi -21.sajandi Annelinn. </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Kasvu ja kahanemise teljel avanevad olulised linnakvaliteedi küsimused, millised on asumi linnaruumilised, arhitektuursed ja </a:t>
            </a:r>
            <a:r>
              <a:rPr lang="et-EE" sz="1800" dirty="0" err="1">
                <a:effectLst/>
                <a:latin typeface="Calibri" panose="020F0502020204030204" pitchFamily="34" charset="0"/>
                <a:ea typeface="Times New Roman" panose="02020603050405020304" pitchFamily="18" charset="0"/>
                <a:cs typeface="Times New Roman" panose="02020603050405020304" pitchFamily="18" charset="0"/>
              </a:rPr>
              <a:t>urbanistlikud</a:t>
            </a: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 tunnusjooned, elanike identiteedi teke, selle tugevdamine läbi linnapraktikate ja argise elu-olu. Praktilised asjaolud mängivad oluliselt kaasa linlaste koduvalikutes ja elukohaeelistustes. Praktilist poolt arvestavad arendajaid oma uusarenduse ja elamu positsioneerimisel turutingimustes, isegi kui müügiprospekt on kõigil uutel kodudel positiivselt ühesarnane. </a:t>
            </a:r>
            <a:endParaRPr lang="et-EE" dirty="0"/>
          </a:p>
        </p:txBody>
      </p:sp>
      <p:sp>
        <p:nvSpPr>
          <p:cNvPr id="4" name="Slide Number Placeholder 3"/>
          <p:cNvSpPr>
            <a:spLocks noGrp="1"/>
          </p:cNvSpPr>
          <p:nvPr>
            <p:ph type="sldNum" sz="quarter" idx="10"/>
          </p:nvPr>
        </p:nvSpPr>
        <p:spPr/>
        <p:txBody>
          <a:bodyPr/>
          <a:lstStyle/>
          <a:p>
            <a:fld id="{59984FF0-F8B0-46F1-BB27-802C5AF6F3A8}" type="slidenum">
              <a:rPr lang="en-GB"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Sõltub Tartu rändetugevusest. Haldusreformist tekkinud ja võimendunud </a:t>
            </a:r>
            <a:r>
              <a:rPr lang="et-EE" dirty="0" err="1"/>
              <a:t>siseääremaa</a:t>
            </a:r>
            <a:r>
              <a:rPr lang="et-EE" dirty="0"/>
              <a:t>, ei taha häbimärgistada, aga Suur-Tartumaa sünd on </a:t>
            </a:r>
            <a:r>
              <a:rPr lang="et-EE" dirty="0" err="1"/>
              <a:t>v.tuntav</a:t>
            </a:r>
            <a:r>
              <a:rPr lang="et-EE" dirty="0"/>
              <a:t> ja eks selle kehastuseks on hiigelsuur Tartu vald.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25</a:t>
            </a:fld>
            <a:endParaRPr lang="en-GB"/>
          </a:p>
        </p:txBody>
      </p:sp>
    </p:spTree>
    <p:extLst>
      <p:ext uri="{BB962C8B-B14F-4D97-AF65-F5344CB8AC3E}">
        <p14:creationId xmlns:p14="http://schemas.microsoft.com/office/powerpoint/2010/main" val="2501082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err="1"/>
              <a:t>Kivirähul</a:t>
            </a:r>
            <a:r>
              <a:rPr lang="et-EE" dirty="0"/>
              <a:t> </a:t>
            </a:r>
            <a:r>
              <a:rPr lang="et-EE"/>
              <a:t>linnaolustikku avastav </a:t>
            </a:r>
            <a:r>
              <a:rPr lang="et-EE" dirty="0"/>
              <a:t>raamat Maailma otsas, eeslinnalugu saab jutustada peakirja all – Linna serval, mis ei tohiks häbeneda eeslinnaarenguid, neid kuidagi </a:t>
            </a:r>
            <a:r>
              <a:rPr lang="et-EE" dirty="0" err="1"/>
              <a:t>demoniseerida</a:t>
            </a:r>
            <a:r>
              <a:rPr lang="et-EE" dirty="0"/>
              <a:t>. </a:t>
            </a:r>
          </a:p>
          <a:p>
            <a:endParaRPr lang="et-EE" dirty="0"/>
          </a:p>
          <a:p>
            <a:r>
              <a:rPr lang="et-EE" dirty="0"/>
              <a:t>Vaba mikrofon.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26</a:t>
            </a:fld>
            <a:endParaRPr lang="en-GB"/>
          </a:p>
        </p:txBody>
      </p:sp>
    </p:spTree>
    <p:extLst>
      <p:ext uri="{BB962C8B-B14F-4D97-AF65-F5344CB8AC3E}">
        <p14:creationId xmlns:p14="http://schemas.microsoft.com/office/powerpoint/2010/main" val="215003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Allikad. Alustasime eeslinnauurimusega professor </a:t>
            </a:r>
            <a:r>
              <a:rPr lang="et-EE" dirty="0" err="1"/>
              <a:t>Ahasega</a:t>
            </a:r>
            <a:r>
              <a:rPr lang="et-EE" dirty="0"/>
              <a:t> 2004 Tallinnast ja umbes samal ajal ka siin Tartus. Sellest ajast aegridu talletanud ja analüüsinud. Teadusartikleid ja eestikeelset rakendusteadust, panustamist linna üldplaneeringusse, maakonnaplaneeringusse, arengukavadesse.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4</a:t>
            </a:fld>
            <a:endParaRPr lang="en-GB"/>
          </a:p>
        </p:txBody>
      </p:sp>
    </p:spTree>
    <p:extLst>
      <p:ext uri="{BB962C8B-B14F-4D97-AF65-F5344CB8AC3E}">
        <p14:creationId xmlns:p14="http://schemas.microsoft.com/office/powerpoint/2010/main" val="184210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Inimarengu aruande linnasüsteemi kaardile panin ka eeslinnavallad, sest linnriike </a:t>
            </a:r>
            <a:r>
              <a:rPr lang="et-EE" dirty="0" err="1"/>
              <a:t>haldusükskustena</a:t>
            </a:r>
            <a:r>
              <a:rPr lang="et-EE" dirty="0"/>
              <a:t> pole mõtet mängida. Tõde väljendab LINNAPIIRKONDLIK KÄSITLUS, kus linna </a:t>
            </a:r>
            <a:r>
              <a:rPr lang="et-EE" dirty="0" err="1"/>
              <a:t>metobolism</a:t>
            </a:r>
            <a:r>
              <a:rPr lang="et-EE" dirty="0"/>
              <a:t> ja vood puudutavad tugevalt linna tagamaad. Värskem kirjutis oli eelmisel aastal inimarengu aruandes pealkirja all planeerimisvabaduse võidukäik eeslinna-Eestis.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5</a:t>
            </a:fld>
            <a:endParaRPr lang="en-GB"/>
          </a:p>
        </p:txBody>
      </p:sp>
    </p:spTree>
    <p:extLst>
      <p:ext uri="{BB962C8B-B14F-4D97-AF65-F5344CB8AC3E}">
        <p14:creationId xmlns:p14="http://schemas.microsoft.com/office/powerpoint/2010/main" val="410439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Värskeim allikas, millele osa tänasest loost põhineb, on veebruaris Tartu linna üldplaneeringule elamumaid kavandav Tartu elamu-rahvastikuprognoos. Sisuliselt on tegemist trendianalüüsiga, mis lähtub  maakasutusest, planeeringutest ja ehitusõigusest, rahvastikuprotsessidest ja tervest reast linnaarengu eeldustest.   </a:t>
            </a:r>
          </a:p>
          <a:p>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6</a:t>
            </a:fld>
            <a:endParaRPr lang="en-GB"/>
          </a:p>
        </p:txBody>
      </p:sp>
    </p:spTree>
    <p:extLst>
      <p:ext uri="{BB962C8B-B14F-4D97-AF65-F5344CB8AC3E}">
        <p14:creationId xmlns:p14="http://schemas.microsoft.com/office/powerpoint/2010/main" val="246377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Loobusime linna ja eeslinnastsenaariumi naivismist ja käisin välja suur-tartu, millel selgelt eeslinnaprotsesse </a:t>
            </a:r>
            <a:r>
              <a:rPr lang="et-EE" dirty="0" err="1"/>
              <a:t>projetseerib</a:t>
            </a:r>
            <a:r>
              <a:rPr lang="et-EE" dirty="0"/>
              <a:t> äärelinna </a:t>
            </a:r>
            <a:r>
              <a:rPr lang="et-EE" dirty="0" err="1"/>
              <a:t>all.stsenaarium</a:t>
            </a:r>
            <a:r>
              <a:rPr lang="et-EE" dirty="0"/>
              <a:t>. </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7</a:t>
            </a:fld>
            <a:endParaRPr lang="en-GB"/>
          </a:p>
        </p:txBody>
      </p:sp>
    </p:spTree>
    <p:extLst>
      <p:ext uri="{BB962C8B-B14F-4D97-AF65-F5344CB8AC3E}">
        <p14:creationId xmlns:p14="http://schemas.microsoft.com/office/powerpoint/2010/main" val="418195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Tuleme esimesele ruudule tagasi. Alusküsimus – kuidas mõõta eeslinnastumist? Juhtindikaatoreid väljendatakse suhtes keskuslinnaga. </a:t>
            </a:r>
          </a:p>
          <a:p>
            <a:pPr marL="0" marR="0" lvl="0" indent="0" algn="l" defTabSz="914400" rtl="0" eaLnBrk="1" fontAlgn="auto" latinLnBrk="0" hangingPunct="1">
              <a:lnSpc>
                <a:spcPct val="100000"/>
              </a:lnSpc>
              <a:spcBef>
                <a:spcPts val="0"/>
              </a:spcBef>
              <a:spcAft>
                <a:spcPts val="0"/>
              </a:spcAft>
              <a:buClrTx/>
              <a:buSzTx/>
              <a:buFontTx/>
              <a:buNone/>
              <a:tabLst/>
              <a:defRPr/>
            </a:pPr>
            <a:r>
              <a:rPr lang="et-EE" dirty="0"/>
              <a:t>Ei ole konformselt igav. </a:t>
            </a:r>
            <a:r>
              <a:rPr lang="et-EE" dirty="0" err="1"/>
              <a:t>Antropoliigilist</a:t>
            </a:r>
            <a:r>
              <a:rPr lang="et-EE" dirty="0"/>
              <a:t> sügavust, eeslinlane kui </a:t>
            </a:r>
            <a:r>
              <a:rPr lang="en-GB" b="0" i="0" dirty="0" err="1">
                <a:solidFill>
                  <a:srgbClr val="202122"/>
                </a:solidFill>
                <a:effectLst/>
                <a:latin typeface="Arial" panose="020B0604020202020204" pitchFamily="34" charset="0"/>
              </a:rPr>
              <a:t>kui</a:t>
            </a:r>
            <a:r>
              <a:rPr lang="en-GB" b="0" i="0" dirty="0">
                <a:solidFill>
                  <a:srgbClr val="202122"/>
                </a:solidFill>
                <a:effectLst/>
                <a:latin typeface="Arial" panose="020B0604020202020204" pitchFamily="34" charset="0"/>
              </a:rPr>
              <a:t> </a:t>
            </a:r>
            <a:r>
              <a:rPr lang="en-GB" b="0" i="0" u="none" strike="noStrike" dirty="0" err="1">
                <a:solidFill>
                  <a:srgbClr val="0645AD"/>
                </a:solidFill>
                <a:effectLst/>
                <a:latin typeface="Arial" panose="020B0604020202020204" pitchFamily="34" charset="0"/>
                <a:hlinkClick r:id="rId3" tooltip="Ühiskond"/>
              </a:rPr>
              <a:t>ühiskondlik</a:t>
            </a:r>
            <a:r>
              <a:rPr lang="en-GB" b="0" i="0" dirty="0">
                <a:solidFill>
                  <a:srgbClr val="202122"/>
                </a:solidFill>
                <a:effectLst/>
                <a:latin typeface="Arial" panose="020B0604020202020204" pitchFamily="34" charset="0"/>
              </a:rPr>
              <a:t> </a:t>
            </a:r>
            <a:r>
              <a:rPr lang="en-GB" b="0" i="0" dirty="0" err="1">
                <a:solidFill>
                  <a:srgbClr val="202122"/>
                </a:solidFill>
                <a:effectLst/>
                <a:latin typeface="Arial" panose="020B0604020202020204" pitchFamily="34" charset="0"/>
              </a:rPr>
              <a:t>olevus</a:t>
            </a:r>
            <a:r>
              <a:rPr lang="en-GB" b="0" i="0" dirty="0">
                <a:solidFill>
                  <a:srgbClr val="202122"/>
                </a:solidFill>
                <a:effectLst/>
                <a:latin typeface="Arial" panose="020B0604020202020204" pitchFamily="34" charset="0"/>
              </a:rPr>
              <a:t>, </a:t>
            </a:r>
            <a:r>
              <a:rPr lang="en-GB" b="0" i="0" dirty="0" err="1">
                <a:solidFill>
                  <a:srgbClr val="202122"/>
                </a:solidFill>
                <a:effectLst/>
                <a:latin typeface="Arial" panose="020B0604020202020204" pitchFamily="34" charset="0"/>
              </a:rPr>
              <a:t>tema</a:t>
            </a:r>
            <a:r>
              <a:rPr lang="en-GB" b="0" i="0" dirty="0">
                <a:solidFill>
                  <a:srgbClr val="202122"/>
                </a:solidFill>
                <a:effectLst/>
                <a:latin typeface="Arial" panose="020B0604020202020204" pitchFamily="34" charset="0"/>
              </a:rPr>
              <a:t> </a:t>
            </a:r>
            <a:r>
              <a:rPr lang="en-GB" b="0" i="0" u="none" strike="noStrike" dirty="0" err="1">
                <a:solidFill>
                  <a:srgbClr val="0645AD"/>
                </a:solidFill>
                <a:effectLst/>
                <a:latin typeface="Arial" panose="020B0604020202020204" pitchFamily="34" charset="0"/>
                <a:hlinkClick r:id="rId4" tooltip="Käitumine"/>
              </a:rPr>
              <a:t>käitumismustrid</a:t>
            </a:r>
            <a:r>
              <a:rPr lang="en-GB" b="0" i="0" dirty="0">
                <a:solidFill>
                  <a:srgbClr val="202122"/>
                </a:solidFill>
                <a:effectLst/>
                <a:latin typeface="Arial" panose="020B0604020202020204" pitchFamily="34" charset="0"/>
              </a:rPr>
              <a:t>, </a:t>
            </a:r>
            <a:r>
              <a:rPr lang="en-GB" b="0" i="0" u="none" strike="noStrike" dirty="0" err="1">
                <a:solidFill>
                  <a:srgbClr val="BA0000"/>
                </a:solidFill>
                <a:effectLst/>
                <a:latin typeface="Arial" panose="020B0604020202020204" pitchFamily="34" charset="0"/>
                <a:hlinkClick r:id="rId5" tooltip="Tavad (pole veel kirjutatud)"/>
              </a:rPr>
              <a:t>tavad</a:t>
            </a:r>
            <a:r>
              <a:rPr lang="en-GB" b="0" i="0" dirty="0">
                <a:solidFill>
                  <a:srgbClr val="202122"/>
                </a:solidFill>
                <a:effectLst/>
                <a:latin typeface="Arial" panose="020B0604020202020204" pitchFamily="34" charset="0"/>
              </a:rPr>
              <a:t>, </a:t>
            </a:r>
            <a:r>
              <a:rPr lang="en-GB" b="0" i="0" u="none" strike="noStrike" dirty="0" err="1">
                <a:solidFill>
                  <a:srgbClr val="BA0000"/>
                </a:solidFill>
                <a:effectLst/>
                <a:latin typeface="Arial" panose="020B0604020202020204" pitchFamily="34" charset="0"/>
                <a:hlinkClick r:id="rId6" tooltip="Kombed (pole veel kirjutatud)"/>
              </a:rPr>
              <a:t>kombed</a:t>
            </a:r>
            <a:r>
              <a:rPr lang="et-EE" b="0" i="0" u="none" strike="noStrike" dirty="0">
                <a:solidFill>
                  <a:srgbClr val="202122"/>
                </a:solidFill>
                <a:effectLst/>
                <a:latin typeface="Arial" panose="020B0604020202020204" pitchFamily="34" charset="0"/>
              </a:rPr>
              <a:t>, mis on talle tähtis tunnetuslikult. Kui ma siin ümber ERM jooksen või sõidan ratast või jalutan, kuidas see mind mõjutab. </a:t>
            </a:r>
            <a:endParaRPr lang="en-GB" dirty="0"/>
          </a:p>
          <a:p>
            <a:endParaRPr lang="et-EE" dirty="0"/>
          </a:p>
        </p:txBody>
      </p:sp>
      <p:sp>
        <p:nvSpPr>
          <p:cNvPr id="4" name="Slide Number Placeholder 3"/>
          <p:cNvSpPr>
            <a:spLocks noGrp="1"/>
          </p:cNvSpPr>
          <p:nvPr>
            <p:ph type="sldNum" sz="quarter" idx="10"/>
          </p:nvPr>
        </p:nvSpPr>
        <p:spPr/>
        <p:txBody>
          <a:bodyPr/>
          <a:lstStyle/>
          <a:p>
            <a:fld id="{59984FF0-F8B0-46F1-BB27-802C5AF6F3A8}" type="slidenum">
              <a:rPr lang="en-GB" smtClean="0"/>
              <a:pPr/>
              <a:t>8</a:t>
            </a:fld>
            <a:endParaRPr lang="en-GB"/>
          </a:p>
        </p:txBody>
      </p:sp>
    </p:spTree>
    <p:extLst>
      <p:ext uri="{BB962C8B-B14F-4D97-AF65-F5344CB8AC3E}">
        <p14:creationId xmlns:p14="http://schemas.microsoft.com/office/powerpoint/2010/main" val="100833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t-EE" sz="1200" b="0" i="0" u="none" strike="noStrike" kern="0" cap="none" spc="0" normalizeH="0" baseline="0" noProof="0" dirty="0">
                <a:ln>
                  <a:noFill/>
                </a:ln>
                <a:solidFill>
                  <a:schemeClr val="tx2"/>
                </a:solidFill>
                <a:effectLst/>
                <a:uLnTx/>
                <a:uFillTx/>
                <a:latin typeface="Verdana" pitchFamily="34" charset="0"/>
                <a:ea typeface="Verdana" pitchFamily="34" charset="0"/>
                <a:cs typeface="Verdana" pitchFamily="34" charset="0"/>
              </a:rPr>
              <a:t>Kõige indikaatorlikum on uute kodude arv kasutusse võetud eluruumidena. Tasakaal on sportlikult püsinud aga eelmisel aastal rebis eeslinn otsustavalt ette. Siit on üsna lihtne edasi tuletada - 800 uut kodu tähendab 2400 uut eeslinlast, 1200 autot, mis hakkavad pendeldama, 600 last, kes </a:t>
            </a:r>
            <a:r>
              <a:rPr kumimoji="0" lang="et-EE" sz="1200" b="0" i="0" u="none" strike="noStrike" kern="0" cap="none" spc="0" normalizeH="0" baseline="0" noProof="0" dirty="0" err="1">
                <a:ln>
                  <a:noFill/>
                </a:ln>
                <a:solidFill>
                  <a:schemeClr val="tx2"/>
                </a:solidFill>
                <a:effectLst/>
                <a:uLnTx/>
                <a:uFillTx/>
                <a:latin typeface="Verdana" pitchFamily="34" charset="0"/>
                <a:ea typeface="Verdana" pitchFamily="34" charset="0"/>
                <a:cs typeface="Verdana" pitchFamily="34" charset="0"/>
              </a:rPr>
              <a:t>eavad</a:t>
            </a:r>
            <a:r>
              <a:rPr kumimoji="0" lang="et-EE" sz="1200" b="0" i="0" u="none" strike="noStrike" kern="0" cap="none" spc="0" normalizeH="0" baseline="0" noProof="0" dirty="0">
                <a:ln>
                  <a:noFill/>
                </a:ln>
                <a:solidFill>
                  <a:schemeClr val="tx2"/>
                </a:solidFill>
                <a:effectLst/>
                <a:uLnTx/>
                <a:uFillTx/>
                <a:latin typeface="Verdana" pitchFamily="34" charset="0"/>
                <a:ea typeface="Verdana" pitchFamily="34" charset="0"/>
                <a:cs typeface="Verdana" pitchFamily="34" charset="0"/>
              </a:rPr>
              <a:t> kuhugi ju lasteaeda-kooli käima jne jne.  </a:t>
            </a:r>
            <a:r>
              <a:rPr kumimoji="0" lang="et-EE" sz="1200" b="0" i="0" u="none" strike="noStrike" kern="0" cap="none" spc="0" normalizeH="0" baseline="0" noProof="0" dirty="0" err="1">
                <a:ln>
                  <a:noFill/>
                </a:ln>
                <a:solidFill>
                  <a:schemeClr val="tx2"/>
                </a:solidFill>
                <a:effectLst/>
                <a:uLnTx/>
                <a:uFillTx/>
                <a:latin typeface="Verdana" pitchFamily="34" charset="0"/>
                <a:ea typeface="Verdana" pitchFamily="34" charset="0"/>
                <a:cs typeface="Verdana" pitchFamily="34" charset="0"/>
              </a:rPr>
              <a:t>Aastatepikku</a:t>
            </a:r>
            <a:r>
              <a:rPr kumimoji="0" lang="et-EE" sz="1200" b="0" i="0" u="none" strike="noStrike" kern="0" cap="none" spc="0" normalizeH="0" baseline="0" noProof="0" dirty="0">
                <a:ln>
                  <a:noFill/>
                </a:ln>
                <a:solidFill>
                  <a:schemeClr val="tx2"/>
                </a:solidFill>
                <a:effectLst/>
                <a:uLnTx/>
                <a:uFillTx/>
                <a:latin typeface="Verdana" pitchFamily="34" charset="0"/>
                <a:ea typeface="Verdana" pitchFamily="34" charset="0"/>
                <a:cs typeface="Verdana" pitchFamily="34" charset="0"/>
              </a:rPr>
              <a:t> on eeslinna-linna vood kasvanud tuhandetesse - 3000</a:t>
            </a:r>
            <a:r>
              <a:rPr kumimoji="0" lang="et-EE" sz="1200" b="0" i="0" u="none" strike="noStrike" kern="0" cap="none" spc="0" normalizeH="0" noProof="0" dirty="0">
                <a:ln>
                  <a:noFill/>
                </a:ln>
                <a:solidFill>
                  <a:schemeClr val="tx2"/>
                </a:solidFill>
                <a:effectLst/>
                <a:uLnTx/>
                <a:uFillTx/>
                <a:latin typeface="Verdana" pitchFamily="34" charset="0"/>
                <a:ea typeface="Verdana" pitchFamily="34" charset="0"/>
                <a:cs typeface="Verdana" pitchFamily="34" charset="0"/>
              </a:rPr>
              <a:t> last käib linna kooli, 1500 last lasteaeda, 8000 tööle. </a:t>
            </a:r>
            <a:endParaRPr lang="en-GB" b="0" dirty="0">
              <a:effectLst/>
            </a:endParaRPr>
          </a:p>
        </p:txBody>
      </p:sp>
      <p:sp>
        <p:nvSpPr>
          <p:cNvPr id="4" name="Slide Number Placeholder 3"/>
          <p:cNvSpPr>
            <a:spLocks noGrp="1"/>
          </p:cNvSpPr>
          <p:nvPr>
            <p:ph type="sldNum" sz="quarter" idx="5"/>
          </p:nvPr>
        </p:nvSpPr>
        <p:spPr/>
        <p:txBody>
          <a:bodyPr/>
          <a:lstStyle/>
          <a:p>
            <a:fld id="{C7BF55F6-C381-41AC-BBE8-15D34C910DDB}" type="slidenum">
              <a:rPr lang="en-GB" smtClean="0"/>
              <a:t>9</a:t>
            </a:fld>
            <a:endParaRPr lang="en-GB"/>
          </a:p>
        </p:txBody>
      </p:sp>
    </p:spTree>
    <p:extLst>
      <p:ext uri="{BB962C8B-B14F-4D97-AF65-F5344CB8AC3E}">
        <p14:creationId xmlns:p14="http://schemas.microsoft.com/office/powerpoint/2010/main" val="349768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Viimase 6-aasta, kui  üha kiirenevalt arendatud elamumaid, Kaardilt vaatab meile vastu Tihehõre  ehk sõre muster. </a:t>
            </a:r>
          </a:p>
          <a:p>
            <a:r>
              <a:rPr lang="et-EE" dirty="0"/>
              <a:t>Tühi plats läheb kohati isegi </a:t>
            </a:r>
            <a:r>
              <a:rPr lang="et-EE" dirty="0" err="1"/>
              <a:t>v-olla</a:t>
            </a:r>
            <a:r>
              <a:rPr lang="et-EE" dirty="0"/>
              <a:t> liiga tihedaks.  </a:t>
            </a:r>
          </a:p>
          <a:p>
            <a:endParaRPr lang="et-EE" dirty="0"/>
          </a:p>
          <a:p>
            <a:r>
              <a:rPr lang="et-EE" dirty="0"/>
              <a:t>Kui me vaatame kaardile, kus on uued kodud alates 2015 -  kortermajad Kaupmehes, ridaelamud Pärnas ja Nõlvakaares, korterelamud ERMi taga. Hulgaliselt ühepereelamuid Vahis, Kõrvekülas, </a:t>
            </a:r>
            <a:r>
              <a:rPr lang="et-EE" dirty="0" err="1"/>
              <a:t>Mütal</a:t>
            </a:r>
            <a:r>
              <a:rPr lang="et-EE" dirty="0"/>
              <a:t>. Eeslinnavöö läheb üle maa-asustuseks, kus on ükskuid uuselamuid. </a:t>
            </a:r>
          </a:p>
          <a:p>
            <a:endParaRPr lang="et-EE" dirty="0"/>
          </a:p>
          <a:p>
            <a:r>
              <a:rPr lang="et-EE" dirty="0"/>
              <a:t>Me ei pea küsima, kus inimesed elada tahavad, sest lõplik otsus on piirkasulik majanduslikult, krediidikõlblikult, ökonoomiliselt. Kodu mikrokvaliteet olulisem ka asukohakvaliteedist, kuid selles segmendis kindlasti ka äärelinnaefekt. Sotsioloogid ja linna-uurijad mõneti üle</a:t>
            </a:r>
            <a:endParaRPr lang="en-GB" dirty="0"/>
          </a:p>
        </p:txBody>
      </p:sp>
      <p:sp>
        <p:nvSpPr>
          <p:cNvPr id="4" name="Slide Number Placeholder 3"/>
          <p:cNvSpPr>
            <a:spLocks noGrp="1"/>
          </p:cNvSpPr>
          <p:nvPr>
            <p:ph type="sldNum" sz="quarter" idx="5"/>
          </p:nvPr>
        </p:nvSpPr>
        <p:spPr/>
        <p:txBody>
          <a:bodyPr/>
          <a:lstStyle/>
          <a:p>
            <a:fld id="{C7BF55F6-C381-41AC-BBE8-15D34C910DDB}" type="slidenum">
              <a:rPr lang="en-GB" smtClean="0"/>
              <a:t>10</a:t>
            </a:fld>
            <a:endParaRPr lang="en-GB"/>
          </a:p>
        </p:txBody>
      </p:sp>
    </p:spTree>
    <p:extLst>
      <p:ext uri="{BB962C8B-B14F-4D97-AF65-F5344CB8AC3E}">
        <p14:creationId xmlns:p14="http://schemas.microsoft.com/office/powerpoint/2010/main" val="2324629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99D5-FB39-41A1-81F1-C9292A31E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D35195-96BF-451D-805C-CE0F4D2DAA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1CD505A-43F0-41BC-8C0B-6AEB313D5C7E}"/>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5" name="Footer Placeholder 4">
            <a:extLst>
              <a:ext uri="{FF2B5EF4-FFF2-40B4-BE49-F238E27FC236}">
                <a16:creationId xmlns:a16="http://schemas.microsoft.com/office/drawing/2014/main" id="{561F163E-4A15-4673-9BF5-DB1007DCA1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3D71B9-0790-43D9-91C5-129F2CDC7F39}"/>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1779784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B0CC-7DBD-4F3D-8290-434B3A40B9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DCE34E-8EC0-4631-AC01-23F545170D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F8A7B1-B69C-412A-B79F-A4AAECC7BA3C}"/>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5" name="Footer Placeholder 4">
            <a:extLst>
              <a:ext uri="{FF2B5EF4-FFF2-40B4-BE49-F238E27FC236}">
                <a16:creationId xmlns:a16="http://schemas.microsoft.com/office/drawing/2014/main" id="{783E71F2-57CC-48F4-9CC6-E46F515E2F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FE691F-3F1D-404D-A947-E8AEB8F82BE5}"/>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4210579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8C9CE-49E8-4F80-BA82-F71C00EB08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FD0BF9-E6AA-43CC-AA70-99C1A70BE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087938-5A19-48BB-B490-051ADE71A463}"/>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5" name="Footer Placeholder 4">
            <a:extLst>
              <a:ext uri="{FF2B5EF4-FFF2-40B4-BE49-F238E27FC236}">
                <a16:creationId xmlns:a16="http://schemas.microsoft.com/office/drawing/2014/main" id="{4EB8AABC-E917-4850-8A55-F40F369BD2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C18979-B9C9-433B-B5A7-A521F48E91E8}"/>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936406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6E736-BD79-4B20-9B55-3D68AA3F7C4D}" type="datetimeFigureOut">
              <a:rPr lang="et-EE" smtClean="0"/>
              <a:pPr/>
              <a:t>05.10.2021</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DA25E14E-446B-4874-A4FE-F1C9D7DD94FB}" type="slidenum">
              <a:rPr lang="et-EE" smtClean="0"/>
              <a:pPr/>
              <a:t>‹#›</a:t>
            </a:fld>
            <a:endParaRPr lang="et-EE"/>
          </a:p>
        </p:txBody>
      </p:sp>
    </p:spTree>
    <p:extLst>
      <p:ext uri="{BB962C8B-B14F-4D97-AF65-F5344CB8AC3E}">
        <p14:creationId xmlns:p14="http://schemas.microsoft.com/office/powerpoint/2010/main" val="885773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6E16E736-BD79-4B20-9B55-3D68AA3F7C4D}" type="datetimeFigureOut">
              <a:rPr lang="et-EE" smtClean="0"/>
              <a:pPr/>
              <a:t>05.10.2021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A25E14E-446B-4874-A4FE-F1C9D7DD94FB}" type="slidenum">
              <a:rPr lang="et-EE" smtClean="0"/>
              <a:pPr/>
              <a:t>‹#›</a:t>
            </a:fld>
            <a:endParaRPr lang="et-EE"/>
          </a:p>
        </p:txBody>
      </p:sp>
    </p:spTree>
    <p:extLst>
      <p:ext uri="{BB962C8B-B14F-4D97-AF65-F5344CB8AC3E}">
        <p14:creationId xmlns:p14="http://schemas.microsoft.com/office/powerpoint/2010/main" val="1412330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t-E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t-EE"/>
          </a:p>
        </p:txBody>
      </p:sp>
      <p:sp>
        <p:nvSpPr>
          <p:cNvPr id="4" name="Date Placeholder 3"/>
          <p:cNvSpPr>
            <a:spLocks noGrp="1"/>
          </p:cNvSpPr>
          <p:nvPr>
            <p:ph type="dt" sz="half" idx="10"/>
          </p:nvPr>
        </p:nvSpPr>
        <p:spPr/>
        <p:txBody>
          <a:bodyPr/>
          <a:lstStyle/>
          <a:p>
            <a:fld id="{6E16E736-BD79-4B20-9B55-3D68AA3F7C4D}" type="datetimeFigureOut">
              <a:rPr lang="et-EE" smtClean="0"/>
              <a:pPr/>
              <a:t>05.10.2021</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DA25E14E-446B-4874-A4FE-F1C9D7DD94FB}" type="slidenum">
              <a:rPr lang="et-EE" smtClean="0"/>
              <a:pPr/>
              <a:t>‹#›</a:t>
            </a:fld>
            <a:endParaRPr lang="et-EE"/>
          </a:p>
        </p:txBody>
      </p:sp>
    </p:spTree>
    <p:extLst>
      <p:ext uri="{BB962C8B-B14F-4D97-AF65-F5344CB8AC3E}">
        <p14:creationId xmlns:p14="http://schemas.microsoft.com/office/powerpoint/2010/main" val="188153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C3543-2A0D-4853-95EA-FE1A7D78AF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BD601C-8871-4F0C-8AC4-3320E938D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818CDC-A50C-4BFA-AA14-7B5DCD39A74C}"/>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5" name="Footer Placeholder 4">
            <a:extLst>
              <a:ext uri="{FF2B5EF4-FFF2-40B4-BE49-F238E27FC236}">
                <a16:creationId xmlns:a16="http://schemas.microsoft.com/office/drawing/2014/main" id="{143F6378-0828-40D6-8EDC-2A80B69BAB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1C7D82-29E6-4E14-BC1F-28824635A551}"/>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2968686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C751-1B2E-47A4-A7FB-ADC9736ACA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0B11620-6E2C-487C-A64C-AE15F3A1F9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2949E-C8D0-475C-82C9-059624523DDB}"/>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5" name="Footer Placeholder 4">
            <a:extLst>
              <a:ext uri="{FF2B5EF4-FFF2-40B4-BE49-F238E27FC236}">
                <a16:creationId xmlns:a16="http://schemas.microsoft.com/office/drawing/2014/main" id="{F14585A9-C28F-46BD-B8F5-2BD57E78BC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D03792-801C-4D2D-9560-CAF832EE9482}"/>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52080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2CE0C-ABD5-4BDC-B040-5E30C52052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B8C173-8B03-4AA4-B613-75AF8EA1B9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302CC0E-EA80-4804-9E74-87A8FD5600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5AAE5BE-4152-4940-BDB2-079BEF24A6EA}"/>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6" name="Footer Placeholder 5">
            <a:extLst>
              <a:ext uri="{FF2B5EF4-FFF2-40B4-BE49-F238E27FC236}">
                <a16:creationId xmlns:a16="http://schemas.microsoft.com/office/drawing/2014/main" id="{FE1A1999-6C73-413D-8D45-40109F8781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225C62-6090-4404-BB87-2FFF4FB4B98E}"/>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163412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419F-C827-419C-884C-1326B21EBAF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440D61-3680-4135-96FF-63305351C5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A66A43-2267-4155-80EC-5C218B0902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5131A2-06E2-4D22-8C2F-CB9732938B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716F8D-FE31-4BA2-93BE-E088B5CAF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EFA904-BAEF-4DD4-96A8-A3532DD6F538}"/>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8" name="Footer Placeholder 7">
            <a:extLst>
              <a:ext uri="{FF2B5EF4-FFF2-40B4-BE49-F238E27FC236}">
                <a16:creationId xmlns:a16="http://schemas.microsoft.com/office/drawing/2014/main" id="{FA672A25-5187-4589-9695-CFD9560AE3F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0F89C95-8610-43F2-BBE0-C434F3B1D9B1}"/>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353031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9D1D2-3EF0-4081-8B8E-8D6B9984B8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2F2B63-EB1B-4291-8A19-9A42D66C30DA}"/>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4" name="Footer Placeholder 3">
            <a:extLst>
              <a:ext uri="{FF2B5EF4-FFF2-40B4-BE49-F238E27FC236}">
                <a16:creationId xmlns:a16="http://schemas.microsoft.com/office/drawing/2014/main" id="{22FFF152-9A85-42E8-BC55-D2B94CE551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831B221-0720-4C02-AFFE-7C3131CF39D9}"/>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285538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E3A88-F5BB-4630-8E9C-D49468BC6C8D}"/>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3" name="Footer Placeholder 2">
            <a:extLst>
              <a:ext uri="{FF2B5EF4-FFF2-40B4-BE49-F238E27FC236}">
                <a16:creationId xmlns:a16="http://schemas.microsoft.com/office/drawing/2014/main" id="{2CF40BE4-B5CE-46A8-B7DE-1AAD66F5D2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4DA9616-31AD-4A77-AE0F-184B170622DB}"/>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2977779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CA48-F94E-47A9-809E-62F7F8965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A556735-6C13-4B28-84D8-D3BF752292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70AD4C-B0E7-4FEA-919A-1370C53B8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C57A0-F5F1-4757-80B7-FF8D81827720}"/>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6" name="Footer Placeholder 5">
            <a:extLst>
              <a:ext uri="{FF2B5EF4-FFF2-40B4-BE49-F238E27FC236}">
                <a16:creationId xmlns:a16="http://schemas.microsoft.com/office/drawing/2014/main" id="{B95F3BB7-3CAF-4F14-8482-DA1D6F9F40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6C031D-1E49-4906-A72C-E26A36043CCB}"/>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463057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178F-184C-4C9F-A52D-3CA372421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396196-1E12-435A-9B97-2D6B7D4356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41795ED-BA3D-458B-B080-E124B3EB6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4892E-1738-4D0A-85D0-1A8A5B771BC5}"/>
              </a:ext>
            </a:extLst>
          </p:cNvPr>
          <p:cNvSpPr>
            <a:spLocks noGrp="1"/>
          </p:cNvSpPr>
          <p:nvPr>
            <p:ph type="dt" sz="half" idx="10"/>
          </p:nvPr>
        </p:nvSpPr>
        <p:spPr/>
        <p:txBody>
          <a:bodyPr/>
          <a:lstStyle/>
          <a:p>
            <a:fld id="{16CF1C1E-79AC-433A-ADB9-C269FE059EE1}" type="datetimeFigureOut">
              <a:rPr lang="en-GB" smtClean="0"/>
              <a:t>05/10/2021</a:t>
            </a:fld>
            <a:endParaRPr lang="en-GB"/>
          </a:p>
        </p:txBody>
      </p:sp>
      <p:sp>
        <p:nvSpPr>
          <p:cNvPr id="6" name="Footer Placeholder 5">
            <a:extLst>
              <a:ext uri="{FF2B5EF4-FFF2-40B4-BE49-F238E27FC236}">
                <a16:creationId xmlns:a16="http://schemas.microsoft.com/office/drawing/2014/main" id="{73DBCC97-2D05-46DF-80A0-22059FB15E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B22E59-D0EC-42B9-823F-66A4439F2EBA}"/>
              </a:ext>
            </a:extLst>
          </p:cNvPr>
          <p:cNvSpPr>
            <a:spLocks noGrp="1"/>
          </p:cNvSpPr>
          <p:nvPr>
            <p:ph type="sldNum" sz="quarter" idx="12"/>
          </p:nvPr>
        </p:nvSpPr>
        <p:spPr/>
        <p:txBody>
          <a:bodyPr/>
          <a:lstStyle/>
          <a:p>
            <a:fld id="{858639F0-7AB3-4A20-9893-7512EA175214}" type="slidenum">
              <a:rPr lang="en-GB" smtClean="0"/>
              <a:t>‹#›</a:t>
            </a:fld>
            <a:endParaRPr lang="en-GB"/>
          </a:p>
        </p:txBody>
      </p:sp>
    </p:spTree>
    <p:extLst>
      <p:ext uri="{BB962C8B-B14F-4D97-AF65-F5344CB8AC3E}">
        <p14:creationId xmlns:p14="http://schemas.microsoft.com/office/powerpoint/2010/main" val="102085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E2E3FF-F42A-4A26-877F-51BAA4C7CA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F9E55A8-7456-4E39-9736-44D4AA166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06A3FE-351A-45F6-9F24-9C1D6CB4E2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F1C1E-79AC-433A-ADB9-C269FE059EE1}" type="datetimeFigureOut">
              <a:rPr lang="en-GB" smtClean="0"/>
              <a:t>05/10/2021</a:t>
            </a:fld>
            <a:endParaRPr lang="en-GB"/>
          </a:p>
        </p:txBody>
      </p:sp>
      <p:sp>
        <p:nvSpPr>
          <p:cNvPr id="5" name="Footer Placeholder 4">
            <a:extLst>
              <a:ext uri="{FF2B5EF4-FFF2-40B4-BE49-F238E27FC236}">
                <a16:creationId xmlns:a16="http://schemas.microsoft.com/office/drawing/2014/main" id="{F9597B20-3E2B-455F-BE4B-DB61A8CA5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9A7F77A-A4CB-4A86-AD40-A3201436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639F0-7AB3-4A20-9893-7512EA175214}" type="slidenum">
              <a:rPr lang="en-GB" smtClean="0"/>
              <a:t>‹#›</a:t>
            </a:fld>
            <a:endParaRPr lang="en-GB"/>
          </a:p>
        </p:txBody>
      </p:sp>
    </p:spTree>
    <p:extLst>
      <p:ext uri="{BB962C8B-B14F-4D97-AF65-F5344CB8AC3E}">
        <p14:creationId xmlns:p14="http://schemas.microsoft.com/office/powerpoint/2010/main" val="4183807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16E736-BD79-4B20-9B55-3D68AA3F7C4D}" type="datetimeFigureOut">
              <a:rPr lang="et-EE" smtClean="0"/>
              <a:pPr/>
              <a:t>05.10.2021</a:t>
            </a:fld>
            <a:endParaRPr lang="et-EE"/>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25E14E-446B-4874-A4FE-F1C9D7DD94FB}" type="slidenum">
              <a:rPr lang="et-EE" smtClean="0"/>
              <a:pPr/>
              <a:t>‹#›</a:t>
            </a:fld>
            <a:endParaRPr lang="et-EE"/>
          </a:p>
        </p:txBody>
      </p:sp>
    </p:spTree>
    <p:extLst>
      <p:ext uri="{BB962C8B-B14F-4D97-AF65-F5344CB8AC3E}">
        <p14:creationId xmlns:p14="http://schemas.microsoft.com/office/powerpoint/2010/main" val="2092668314"/>
      </p:ext>
    </p:extLst>
  </p:cSld>
  <p:clrMap bg1="lt1" tx1="dk1" bg2="lt2" tx2="dk2" accent1="accent1" accent2="accent2" accent3="accent3" accent4="accent4" accent5="accent5" accent6="accent6" hlink="hlink" folHlink="folHlink"/>
  <p:sldLayoutIdLst>
    <p:sldLayoutId id="2147483655"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DA62-C37D-4F9C-B6FA-B29670DAB225}"/>
              </a:ext>
            </a:extLst>
          </p:cNvPr>
          <p:cNvSpPr>
            <a:spLocks noGrp="1"/>
          </p:cNvSpPr>
          <p:nvPr>
            <p:ph type="ctrTitle"/>
          </p:nvPr>
        </p:nvSpPr>
        <p:spPr>
          <a:xfrm>
            <a:off x="1524000" y="1333230"/>
            <a:ext cx="9144000" cy="2387600"/>
          </a:xfrm>
        </p:spPr>
        <p:txBody>
          <a:bodyPr>
            <a:normAutofit fontScale="90000"/>
          </a:bodyPr>
          <a:lstStyle/>
          <a:p>
            <a:r>
              <a:rPr lang="et-EE" b="1" dirty="0"/>
              <a:t>Eeslinn </a:t>
            </a:r>
            <a:br>
              <a:rPr lang="et-EE" b="1" dirty="0"/>
            </a:br>
            <a:r>
              <a:rPr lang="et-EE" b="1" dirty="0"/>
              <a:t>kui </a:t>
            </a:r>
            <a:br>
              <a:rPr lang="et-EE" b="1" dirty="0"/>
            </a:br>
            <a:r>
              <a:rPr lang="et-EE" b="1" dirty="0"/>
              <a:t>rahvastikupump</a:t>
            </a:r>
            <a:endParaRPr lang="en-GB" b="1" dirty="0"/>
          </a:p>
        </p:txBody>
      </p:sp>
      <p:sp>
        <p:nvSpPr>
          <p:cNvPr id="3" name="Title 1">
            <a:extLst>
              <a:ext uri="{FF2B5EF4-FFF2-40B4-BE49-F238E27FC236}">
                <a16:creationId xmlns:a16="http://schemas.microsoft.com/office/drawing/2014/main" id="{F5DEA635-A555-4E80-A2A2-62AAEDFBD3E3}"/>
              </a:ext>
            </a:extLst>
          </p:cNvPr>
          <p:cNvSpPr txBox="1">
            <a:spLocks/>
          </p:cNvSpPr>
          <p:nvPr/>
        </p:nvSpPr>
        <p:spPr>
          <a:xfrm>
            <a:off x="1686910" y="4236378"/>
            <a:ext cx="91440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t-EE" sz="2600" b="1" dirty="0"/>
              <a:t>Antti Roose</a:t>
            </a:r>
          </a:p>
          <a:p>
            <a:r>
              <a:rPr lang="et-EE" sz="2600" b="1" dirty="0"/>
              <a:t>Raadi linnafoorum 6.10.2021</a:t>
            </a:r>
            <a:endParaRPr lang="en-GB" sz="2600" b="1" dirty="0"/>
          </a:p>
        </p:txBody>
      </p:sp>
    </p:spTree>
    <p:extLst>
      <p:ext uri="{BB962C8B-B14F-4D97-AF65-F5344CB8AC3E}">
        <p14:creationId xmlns:p14="http://schemas.microsoft.com/office/powerpoint/2010/main" val="2784399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FB7801-D326-4F89-8948-8A0AE6253ED3}"/>
              </a:ext>
            </a:extLst>
          </p:cNvPr>
          <p:cNvPicPr>
            <a:picLocks noChangeAspect="1"/>
          </p:cNvPicPr>
          <p:nvPr/>
        </p:nvPicPr>
        <p:blipFill rotWithShape="1">
          <a:blip r:embed="rId3"/>
          <a:srcRect l="11490" t="13050" r="21729" b="8511"/>
          <a:stretch/>
        </p:blipFill>
        <p:spPr>
          <a:xfrm>
            <a:off x="1038448" y="5230"/>
            <a:ext cx="10372095" cy="6852770"/>
          </a:xfrm>
          <a:prstGeom prst="rect">
            <a:avLst/>
          </a:prstGeom>
        </p:spPr>
      </p:pic>
      <p:sp>
        <p:nvSpPr>
          <p:cNvPr id="3" name="Subtitle 2">
            <a:extLst>
              <a:ext uri="{FF2B5EF4-FFF2-40B4-BE49-F238E27FC236}">
                <a16:creationId xmlns:a16="http://schemas.microsoft.com/office/drawing/2014/main" id="{7705EBE6-0D82-4698-880F-43E9F88D62C9}"/>
              </a:ext>
            </a:extLst>
          </p:cNvPr>
          <p:cNvSpPr>
            <a:spLocks noGrp="1"/>
          </p:cNvSpPr>
          <p:nvPr>
            <p:ph type="subTitle" idx="1"/>
          </p:nvPr>
        </p:nvSpPr>
        <p:spPr>
          <a:xfrm>
            <a:off x="924574" y="134932"/>
            <a:ext cx="6728298" cy="695385"/>
          </a:xfrm>
        </p:spPr>
        <p:txBody>
          <a:bodyPr>
            <a:normAutofit/>
          </a:bodyPr>
          <a:lstStyle/>
          <a:p>
            <a:pPr algn="l"/>
            <a:r>
              <a:rPr lang="et-EE" sz="3200" b="1" dirty="0"/>
              <a:t>Uued kodud Tartu vallas 2015-2020</a:t>
            </a:r>
            <a:endParaRPr lang="en-GB" sz="3200" b="1" dirty="0"/>
          </a:p>
        </p:txBody>
      </p:sp>
    </p:spTree>
    <p:extLst>
      <p:ext uri="{BB962C8B-B14F-4D97-AF65-F5344CB8AC3E}">
        <p14:creationId xmlns:p14="http://schemas.microsoft.com/office/powerpoint/2010/main" val="27680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1A68-7FB4-4250-B14E-0E0C628A445B}"/>
              </a:ext>
            </a:extLst>
          </p:cNvPr>
          <p:cNvSpPr>
            <a:spLocks noGrp="1"/>
          </p:cNvSpPr>
          <p:nvPr>
            <p:ph type="title"/>
          </p:nvPr>
        </p:nvSpPr>
        <p:spPr>
          <a:xfrm>
            <a:off x="6953247" y="389039"/>
            <a:ext cx="5238753" cy="1325563"/>
          </a:xfrm>
        </p:spPr>
        <p:txBody>
          <a:bodyPr>
            <a:normAutofit fontScale="90000"/>
          </a:bodyPr>
          <a:lstStyle/>
          <a:p>
            <a:r>
              <a:rPr lang="et-EE" sz="3600" b="1" dirty="0">
                <a:latin typeface="+mn-lt"/>
              </a:rPr>
              <a:t>Tartu linnapiirkonna rahvastiku- ja elamuareng 2000-2020 </a:t>
            </a:r>
            <a:br>
              <a:rPr lang="et-EE" sz="3200" b="1" dirty="0"/>
            </a:br>
            <a:endParaRPr lang="en-GB" sz="3200" b="1" dirty="0"/>
          </a:p>
        </p:txBody>
      </p:sp>
      <p:sp>
        <p:nvSpPr>
          <p:cNvPr id="3" name="Content Placeholder 2">
            <a:extLst>
              <a:ext uri="{FF2B5EF4-FFF2-40B4-BE49-F238E27FC236}">
                <a16:creationId xmlns:a16="http://schemas.microsoft.com/office/drawing/2014/main" id="{F5370FDB-47D1-43B6-990E-A840DCB032ED}"/>
              </a:ext>
            </a:extLst>
          </p:cNvPr>
          <p:cNvSpPr>
            <a:spLocks noGrp="1"/>
          </p:cNvSpPr>
          <p:nvPr>
            <p:ph idx="1"/>
          </p:nvPr>
        </p:nvSpPr>
        <p:spPr>
          <a:xfrm>
            <a:off x="6953247" y="1810155"/>
            <a:ext cx="4330838" cy="5125666"/>
          </a:xfrm>
        </p:spPr>
        <p:txBody>
          <a:bodyPr>
            <a:normAutofit fontScale="85000" lnSpcReduction="20000"/>
          </a:bodyPr>
          <a:lstStyle/>
          <a:p>
            <a:pPr marL="0" indent="0">
              <a:buNone/>
            </a:pPr>
            <a:r>
              <a:rPr lang="et-EE" b="1" dirty="0"/>
              <a:t>TARTU LINN</a:t>
            </a:r>
          </a:p>
          <a:p>
            <a:pPr marL="0" indent="0">
              <a:buNone/>
            </a:pPr>
            <a:r>
              <a:rPr lang="et-EE" dirty="0"/>
              <a:t>10-12000 inimest </a:t>
            </a:r>
          </a:p>
          <a:p>
            <a:pPr marL="0" indent="0">
              <a:buNone/>
            </a:pPr>
            <a:r>
              <a:rPr lang="et-EE" dirty="0"/>
              <a:t>6500 uues kodus</a:t>
            </a:r>
          </a:p>
          <a:p>
            <a:pPr marL="0" indent="0">
              <a:buNone/>
            </a:pPr>
            <a:r>
              <a:rPr lang="et-EE" sz="1600" dirty="0"/>
              <a:t>14% rahvastikust ja elamufondist</a:t>
            </a:r>
          </a:p>
          <a:p>
            <a:pPr marL="0" indent="0">
              <a:buNone/>
            </a:pPr>
            <a:endParaRPr lang="et-EE" dirty="0"/>
          </a:p>
          <a:p>
            <a:pPr marL="0" indent="0">
              <a:buNone/>
            </a:pPr>
            <a:r>
              <a:rPr lang="et-EE" b="1" dirty="0"/>
              <a:t>EESLINN</a:t>
            </a:r>
          </a:p>
          <a:p>
            <a:pPr marL="0" indent="0">
              <a:buNone/>
            </a:pPr>
            <a:r>
              <a:rPr lang="et-EE" dirty="0"/>
              <a:t>16-20000 inimest </a:t>
            </a:r>
          </a:p>
          <a:p>
            <a:pPr marL="0" indent="0">
              <a:buNone/>
            </a:pPr>
            <a:r>
              <a:rPr lang="et-EE" dirty="0"/>
              <a:t>7200 uues kodus </a:t>
            </a:r>
          </a:p>
          <a:p>
            <a:pPr marL="0" indent="0">
              <a:buNone/>
            </a:pPr>
            <a:r>
              <a:rPr lang="et-EE" sz="1700" dirty="0"/>
              <a:t>70% rahvastikust ja 52% elamufondist</a:t>
            </a:r>
          </a:p>
          <a:p>
            <a:pPr marL="0" indent="0">
              <a:buNone/>
            </a:pPr>
            <a:endParaRPr lang="et-EE" dirty="0"/>
          </a:p>
          <a:p>
            <a:pPr marL="0" indent="0">
              <a:buNone/>
            </a:pPr>
            <a:r>
              <a:rPr lang="et-EE" b="1" dirty="0"/>
              <a:t>Uutes kodudes elab veerand linnapiirkonna elanikest</a:t>
            </a:r>
          </a:p>
          <a:p>
            <a:pPr marL="0" indent="0">
              <a:buNone/>
            </a:pPr>
            <a:endParaRPr lang="et-EE" b="1" dirty="0"/>
          </a:p>
          <a:p>
            <a:pPr marL="0" indent="0">
              <a:buNone/>
            </a:pPr>
            <a:r>
              <a:rPr lang="et-EE" sz="2100" dirty="0"/>
              <a:t>400 milj elamuturg (2020)</a:t>
            </a:r>
          </a:p>
          <a:p>
            <a:pPr marL="0" indent="0">
              <a:buNone/>
            </a:pPr>
            <a:endParaRPr lang="et-EE" dirty="0"/>
          </a:p>
        </p:txBody>
      </p:sp>
      <p:pic>
        <p:nvPicPr>
          <p:cNvPr id="4" name="Picture 3" descr="Map&#10;&#10;Description automatically generated">
            <a:extLst>
              <a:ext uri="{FF2B5EF4-FFF2-40B4-BE49-F238E27FC236}">
                <a16:creationId xmlns:a16="http://schemas.microsoft.com/office/drawing/2014/main" id="{BA782AB5-AD61-45C7-8E33-32A521E5B069}"/>
              </a:ext>
            </a:extLst>
          </p:cNvPr>
          <p:cNvPicPr/>
          <p:nvPr/>
        </p:nvPicPr>
        <p:blipFill>
          <a:blip r:embed="rId3"/>
          <a:stretch>
            <a:fillRect/>
          </a:stretch>
        </p:blipFill>
        <p:spPr>
          <a:xfrm>
            <a:off x="0" y="0"/>
            <a:ext cx="6362700" cy="6858000"/>
          </a:xfrm>
          <a:prstGeom prst="rect">
            <a:avLst/>
          </a:prstGeom>
        </p:spPr>
      </p:pic>
    </p:spTree>
    <p:extLst>
      <p:ext uri="{BB962C8B-B14F-4D97-AF65-F5344CB8AC3E}">
        <p14:creationId xmlns:p14="http://schemas.microsoft.com/office/powerpoint/2010/main" val="205724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8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17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27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4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48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550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630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740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par>
                                <p:cTn id="32" presetID="10" presetClass="entr" presetSubtype="0" fill="hold" nodeType="withEffect">
                                  <p:stCondLst>
                                    <p:cond delay="740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680028" y="-24387"/>
            <a:ext cx="6831943" cy="1048516"/>
          </a:xfrm>
          <a:prstGeom prst="rect">
            <a:avLst/>
          </a:prstGeom>
          <a:scene3d>
            <a:camera prst="orthographicFront">
              <a:rot lat="20999999" lon="0" rev="0"/>
            </a:camera>
            <a:lightRig rig="threePt" dir="t"/>
          </a:scene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t-EE" sz="3600" b="1" i="0" dirty="0">
                <a:effectLst>
                  <a:outerShdw blurRad="38100" dist="38100" dir="2700000" algn="tl">
                    <a:srgbClr val="000000">
                      <a:alpha val="43137"/>
                    </a:srgbClr>
                  </a:outerShdw>
                </a:effectLst>
                <a:ea typeface="Verdana" pitchFamily="34" charset="0"/>
                <a:cs typeface="Verdana" pitchFamily="34" charset="0"/>
              </a:rPr>
              <a:t>Tartu rändesuunad 2020</a:t>
            </a:r>
          </a:p>
        </p:txBody>
      </p:sp>
      <p:graphicFrame>
        <p:nvGraphicFramePr>
          <p:cNvPr id="3" name="Diagram 2">
            <a:extLst>
              <a:ext uri="{FF2B5EF4-FFF2-40B4-BE49-F238E27FC236}">
                <a16:creationId xmlns:a16="http://schemas.microsoft.com/office/drawing/2014/main" id="{1E882F25-F799-49BB-9637-1EECE835FEC8}"/>
              </a:ext>
            </a:extLst>
          </p:cNvPr>
          <p:cNvGraphicFramePr/>
          <p:nvPr>
            <p:extLst>
              <p:ext uri="{D42A27DB-BD31-4B8C-83A1-F6EECF244321}">
                <p14:modId xmlns:p14="http://schemas.microsoft.com/office/powerpoint/2010/main" val="3626527778"/>
              </p:ext>
            </p:extLst>
          </p:nvPr>
        </p:nvGraphicFramePr>
        <p:xfrm>
          <a:off x="1037558" y="777911"/>
          <a:ext cx="9827573" cy="5107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Table 3">
            <a:extLst>
              <a:ext uri="{FF2B5EF4-FFF2-40B4-BE49-F238E27FC236}">
                <a16:creationId xmlns:a16="http://schemas.microsoft.com/office/drawing/2014/main" id="{7230DF96-6631-4D0B-A1D6-5F789693B658}"/>
              </a:ext>
            </a:extLst>
          </p:cNvPr>
          <p:cNvGraphicFramePr>
            <a:graphicFrameLocks noGrp="1"/>
          </p:cNvGraphicFramePr>
          <p:nvPr>
            <p:extLst>
              <p:ext uri="{D42A27DB-BD31-4B8C-83A1-F6EECF244321}">
                <p14:modId xmlns:p14="http://schemas.microsoft.com/office/powerpoint/2010/main" val="3185708876"/>
              </p:ext>
            </p:extLst>
          </p:nvPr>
        </p:nvGraphicFramePr>
        <p:xfrm>
          <a:off x="9778234" y="168311"/>
          <a:ext cx="2173795" cy="1219200"/>
        </p:xfrm>
        <a:graphic>
          <a:graphicData uri="http://schemas.openxmlformats.org/drawingml/2006/table">
            <a:tbl>
              <a:tblPr>
                <a:tableStyleId>{5C22544A-7EE6-4342-B048-85BDC9FD1C3A}</a:tableStyleId>
              </a:tblPr>
              <a:tblGrid>
                <a:gridCol w="1425439">
                  <a:extLst>
                    <a:ext uri="{9D8B030D-6E8A-4147-A177-3AD203B41FA5}">
                      <a16:colId xmlns:a16="http://schemas.microsoft.com/office/drawing/2014/main" val="1414831981"/>
                    </a:ext>
                  </a:extLst>
                </a:gridCol>
                <a:gridCol w="748356">
                  <a:extLst>
                    <a:ext uri="{9D8B030D-6E8A-4147-A177-3AD203B41FA5}">
                      <a16:colId xmlns:a16="http://schemas.microsoft.com/office/drawing/2014/main" val="1962293420"/>
                    </a:ext>
                  </a:extLst>
                </a:gridCol>
              </a:tblGrid>
              <a:tr h="198755">
                <a:tc>
                  <a:txBody>
                    <a:bodyPr/>
                    <a:lstStyle/>
                    <a:p>
                      <a:pPr algn="l" fontAlgn="b"/>
                      <a:r>
                        <a:rPr lang="et-EE" sz="1600" b="1" i="0" u="none" strike="noStrike" dirty="0">
                          <a:effectLst/>
                          <a:latin typeface="Calibri" panose="020F0502020204030204" pitchFamily="34" charset="0"/>
                        </a:rPr>
                        <a:t>SÜNNID</a:t>
                      </a:r>
                      <a:endParaRPr lang="en-GB" sz="1600" b="1" i="0" u="none" strike="noStrike" dirty="0">
                        <a:effectLst/>
                        <a:latin typeface="Calibri" panose="020F0502020204030204" pitchFamily="34" charset="0"/>
                      </a:endParaRPr>
                    </a:p>
                  </a:txBody>
                  <a:tcPr marL="0" marR="0" marT="0" marB="0" anchor="b"/>
                </a:tc>
                <a:tc>
                  <a:txBody>
                    <a:bodyPr/>
                    <a:lstStyle/>
                    <a:p>
                      <a:pPr algn="ctr" fontAlgn="b"/>
                      <a:r>
                        <a:rPr lang="et-EE" sz="1600" b="1" u="none" strike="noStrike" dirty="0">
                          <a:effectLst/>
                        </a:rPr>
                        <a:t>+1036</a:t>
                      </a:r>
                      <a:endParaRPr lang="en-GB" sz="1600" b="1"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98771692"/>
                  </a:ext>
                </a:extLst>
              </a:tr>
              <a:tr h="198755">
                <a:tc>
                  <a:txBody>
                    <a:bodyPr/>
                    <a:lstStyle/>
                    <a:p>
                      <a:pPr algn="l" fontAlgn="b"/>
                      <a:endParaRPr lang="en-GB" sz="1600" b="1" i="0" u="none" strike="noStrike" dirty="0">
                        <a:effectLst/>
                        <a:latin typeface="Calibri" panose="020F0502020204030204" pitchFamily="34" charset="0"/>
                      </a:endParaRPr>
                    </a:p>
                  </a:txBody>
                  <a:tcPr marL="0" marR="0" marT="0" marB="0" anchor="b"/>
                </a:tc>
                <a:tc>
                  <a:txBody>
                    <a:bodyPr/>
                    <a:lstStyle/>
                    <a:p>
                      <a:pPr algn="ctr" fontAlgn="b"/>
                      <a:endParaRPr lang="en-GB" sz="1600" b="1"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3776897423"/>
                  </a:ext>
                </a:extLst>
              </a:tr>
              <a:tr h="191135">
                <a:tc>
                  <a:txBody>
                    <a:bodyPr/>
                    <a:lstStyle/>
                    <a:p>
                      <a:pPr algn="l" fontAlgn="b"/>
                      <a:r>
                        <a:rPr lang="et-EE" sz="1600" b="1" u="none" strike="noStrike" dirty="0">
                          <a:effectLst/>
                        </a:rPr>
                        <a:t>SURMAD</a:t>
                      </a:r>
                      <a:endParaRPr lang="en-GB" sz="1600" b="1" i="0" u="none" strike="noStrike" dirty="0">
                        <a:effectLst/>
                        <a:latin typeface="Calibri" panose="020F0502020204030204" pitchFamily="34" charset="0"/>
                      </a:endParaRPr>
                    </a:p>
                  </a:txBody>
                  <a:tcPr marL="0" marR="0" marT="0" marB="0" anchor="b"/>
                </a:tc>
                <a:tc>
                  <a:txBody>
                    <a:bodyPr/>
                    <a:lstStyle/>
                    <a:p>
                      <a:pPr algn="ctr" fontAlgn="b"/>
                      <a:r>
                        <a:rPr lang="et-EE" sz="1600" b="1" u="none" strike="noStrike" dirty="0">
                          <a:effectLst/>
                        </a:rPr>
                        <a:t>-1019</a:t>
                      </a:r>
                      <a:endParaRPr lang="en-GB" sz="1600" b="1"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1765650356"/>
                  </a:ext>
                </a:extLst>
              </a:tr>
              <a:tr h="198755">
                <a:tc>
                  <a:txBody>
                    <a:bodyPr/>
                    <a:lstStyle/>
                    <a:p>
                      <a:pPr algn="l" fontAlgn="b"/>
                      <a:endParaRPr lang="en-GB" sz="1600" b="1" i="0" u="none" strike="noStrike" dirty="0">
                        <a:effectLst/>
                        <a:latin typeface="Calibri" panose="020F0502020204030204" pitchFamily="34" charset="0"/>
                      </a:endParaRPr>
                    </a:p>
                  </a:txBody>
                  <a:tcPr marL="0" marR="0" marT="0" marB="0" anchor="b"/>
                </a:tc>
                <a:tc>
                  <a:txBody>
                    <a:bodyPr/>
                    <a:lstStyle/>
                    <a:p>
                      <a:pPr algn="ctr" fontAlgn="b"/>
                      <a:endParaRPr lang="en-GB" sz="1600" b="1"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575078284"/>
                  </a:ext>
                </a:extLst>
              </a:tr>
              <a:tr h="198755">
                <a:tc>
                  <a:txBody>
                    <a:bodyPr/>
                    <a:lstStyle/>
                    <a:p>
                      <a:pPr algn="l" fontAlgn="b"/>
                      <a:r>
                        <a:rPr lang="et-EE" sz="1600" b="1" i="0" u="none" strike="noStrike" dirty="0">
                          <a:effectLst/>
                          <a:latin typeface="Calibri" panose="020F0502020204030204" pitchFamily="34" charset="0"/>
                        </a:rPr>
                        <a:t>LOOMULIK IIVE</a:t>
                      </a:r>
                      <a:endParaRPr lang="en-GB" sz="1600" b="1" i="0" u="none" strike="noStrike" dirty="0">
                        <a:effectLst/>
                        <a:latin typeface="Calibri" panose="020F0502020204030204" pitchFamily="34" charset="0"/>
                      </a:endParaRPr>
                    </a:p>
                  </a:txBody>
                  <a:tcPr marL="0" marR="0" marT="0" marB="0" anchor="b"/>
                </a:tc>
                <a:tc>
                  <a:txBody>
                    <a:bodyPr/>
                    <a:lstStyle/>
                    <a:p>
                      <a:pPr algn="ctr" fontAlgn="b"/>
                      <a:r>
                        <a:rPr lang="et-EE" sz="1600" b="1" u="none" strike="noStrike" dirty="0">
                          <a:effectLst/>
                        </a:rPr>
                        <a:t>+17</a:t>
                      </a:r>
                      <a:endParaRPr lang="en-GB" sz="1600" b="1" i="0" u="none" strike="noStrike" dirty="0">
                        <a:effectLst/>
                        <a:latin typeface="Calibri" panose="020F0502020204030204" pitchFamily="34" charset="0"/>
                      </a:endParaRPr>
                    </a:p>
                  </a:txBody>
                  <a:tcPr marL="0" marR="0" marT="0" marB="0" anchor="b"/>
                </a:tc>
                <a:extLst>
                  <a:ext uri="{0D108BD9-81ED-4DB2-BD59-A6C34878D82A}">
                    <a16:rowId xmlns:a16="http://schemas.microsoft.com/office/drawing/2014/main" val="801920127"/>
                  </a:ext>
                </a:extLst>
              </a:tr>
            </a:tbl>
          </a:graphicData>
        </a:graphic>
      </p:graphicFrame>
      <p:sp>
        <p:nvSpPr>
          <p:cNvPr id="6" name="Title 1">
            <a:extLst>
              <a:ext uri="{FF2B5EF4-FFF2-40B4-BE49-F238E27FC236}">
                <a16:creationId xmlns:a16="http://schemas.microsoft.com/office/drawing/2014/main" id="{4F78588D-E3E9-4A41-9A96-650378D3E19A}"/>
              </a:ext>
            </a:extLst>
          </p:cNvPr>
          <p:cNvSpPr txBox="1">
            <a:spLocks/>
          </p:cNvSpPr>
          <p:nvPr/>
        </p:nvSpPr>
        <p:spPr>
          <a:xfrm>
            <a:off x="8294430" y="5190073"/>
            <a:ext cx="3759005" cy="1499616"/>
          </a:xfrm>
          <a:prstGeom prst="rect">
            <a:avLst/>
          </a:prstGeom>
          <a:scene3d>
            <a:camera prst="orthographicFront">
              <a:rot lat="20999999" lon="0" rev="0"/>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fontAlgn="auto">
              <a:spcAft>
                <a:spcPts val="0"/>
              </a:spcAft>
            </a:pPr>
            <a:r>
              <a:rPr lang="et-EE" sz="2400" i="0" dirty="0">
                <a:ea typeface="Verdana" pitchFamily="34" charset="0"/>
                <a:cs typeface="Verdana" pitchFamily="34" charset="0"/>
              </a:rPr>
              <a:t>Tartu linna sees </a:t>
            </a:r>
          </a:p>
          <a:p>
            <a:pPr algn="r" fontAlgn="auto">
              <a:spcAft>
                <a:spcPts val="0"/>
              </a:spcAft>
            </a:pPr>
            <a:r>
              <a:rPr lang="et-EE" sz="2400" i="0" dirty="0">
                <a:ea typeface="Verdana" pitchFamily="34" charset="0"/>
                <a:cs typeface="Verdana" pitchFamily="34" charset="0"/>
              </a:rPr>
              <a:t>4000 elukohavahetust, </a:t>
            </a:r>
          </a:p>
          <a:p>
            <a:pPr algn="r" fontAlgn="auto">
              <a:spcAft>
                <a:spcPts val="0"/>
              </a:spcAft>
            </a:pPr>
            <a:r>
              <a:rPr lang="et-EE" sz="2400" i="0" dirty="0">
                <a:ea typeface="Verdana" pitchFamily="34" charset="0"/>
                <a:cs typeface="Verdana" pitchFamily="34" charset="0"/>
              </a:rPr>
              <a:t>sh 700 uut eluruumi</a:t>
            </a:r>
          </a:p>
        </p:txBody>
      </p:sp>
      <p:cxnSp>
        <p:nvCxnSpPr>
          <p:cNvPr id="8" name="Straight Arrow Connector 7">
            <a:extLst>
              <a:ext uri="{FF2B5EF4-FFF2-40B4-BE49-F238E27FC236}">
                <a16:creationId xmlns:a16="http://schemas.microsoft.com/office/drawing/2014/main" id="{3863EA7B-EE2B-4B25-B106-46D99E7333F8}"/>
              </a:ext>
            </a:extLst>
          </p:cNvPr>
          <p:cNvCxnSpPr>
            <a:cxnSpLocks/>
          </p:cNvCxnSpPr>
          <p:nvPr/>
        </p:nvCxnSpPr>
        <p:spPr>
          <a:xfrm>
            <a:off x="7240999" y="3735043"/>
            <a:ext cx="1829849" cy="209882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Straight Arrow Connector 9">
            <a:extLst>
              <a:ext uri="{FF2B5EF4-FFF2-40B4-BE49-F238E27FC236}">
                <a16:creationId xmlns:a16="http://schemas.microsoft.com/office/drawing/2014/main" id="{97BE8231-3D89-47EA-AB5A-4D5692D69C7C}"/>
              </a:ext>
            </a:extLst>
          </p:cNvPr>
          <p:cNvCxnSpPr>
            <a:cxnSpLocks/>
          </p:cNvCxnSpPr>
          <p:nvPr/>
        </p:nvCxnSpPr>
        <p:spPr>
          <a:xfrm flipV="1">
            <a:off x="7412477" y="1400784"/>
            <a:ext cx="2289307" cy="100194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itle 1">
            <a:extLst>
              <a:ext uri="{FF2B5EF4-FFF2-40B4-BE49-F238E27FC236}">
                <a16:creationId xmlns:a16="http://schemas.microsoft.com/office/drawing/2014/main" id="{B96A4DF7-926A-4D78-B915-835B80B404C7}"/>
              </a:ext>
            </a:extLst>
          </p:cNvPr>
          <p:cNvSpPr txBox="1">
            <a:spLocks/>
          </p:cNvSpPr>
          <p:nvPr/>
        </p:nvSpPr>
        <p:spPr>
          <a:xfrm>
            <a:off x="8871498" y="3907644"/>
            <a:ext cx="1938528" cy="1499616"/>
          </a:xfrm>
          <a:prstGeom prst="rect">
            <a:avLst/>
          </a:prstGeom>
          <a:scene3d>
            <a:camera prst="orthographicFront">
              <a:rot lat="20999999" lon="0" rev="0"/>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t-EE" sz="1800" i="0" dirty="0">
                <a:ea typeface="Verdana" pitchFamily="34" charset="0"/>
                <a:cs typeface="Verdana" pitchFamily="34" charset="0"/>
              </a:rPr>
              <a:t>Kambja +328</a:t>
            </a:r>
          </a:p>
          <a:p>
            <a:pPr algn="l" fontAlgn="auto">
              <a:spcAft>
                <a:spcPts val="0"/>
              </a:spcAft>
            </a:pPr>
            <a:r>
              <a:rPr lang="et-EE" sz="1800" dirty="0">
                <a:ea typeface="Verdana" pitchFamily="34" charset="0"/>
                <a:cs typeface="Verdana" pitchFamily="34" charset="0"/>
              </a:rPr>
              <a:t>Tartu v +233 </a:t>
            </a:r>
          </a:p>
          <a:p>
            <a:pPr algn="l" fontAlgn="auto">
              <a:spcAft>
                <a:spcPts val="0"/>
              </a:spcAft>
            </a:pPr>
            <a:r>
              <a:rPr lang="et-EE" sz="1800" i="0" dirty="0">
                <a:ea typeface="Verdana" pitchFamily="34" charset="0"/>
                <a:cs typeface="Verdana" pitchFamily="34" charset="0"/>
              </a:rPr>
              <a:t>Luunja +140</a:t>
            </a:r>
          </a:p>
        </p:txBody>
      </p:sp>
      <p:sp>
        <p:nvSpPr>
          <p:cNvPr id="16" name="Title 1">
            <a:extLst>
              <a:ext uri="{FF2B5EF4-FFF2-40B4-BE49-F238E27FC236}">
                <a16:creationId xmlns:a16="http://schemas.microsoft.com/office/drawing/2014/main" id="{C63F2890-B920-4CD7-8CB4-6C307AC57048}"/>
              </a:ext>
            </a:extLst>
          </p:cNvPr>
          <p:cNvSpPr txBox="1">
            <a:spLocks/>
          </p:cNvSpPr>
          <p:nvPr/>
        </p:nvSpPr>
        <p:spPr>
          <a:xfrm>
            <a:off x="5677583" y="5606742"/>
            <a:ext cx="1938528" cy="1499616"/>
          </a:xfrm>
          <a:prstGeom prst="rect">
            <a:avLst/>
          </a:prstGeom>
          <a:scene3d>
            <a:camera prst="orthographicFront">
              <a:rot lat="20999999" lon="0" rev="0"/>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t-EE" sz="1800" i="0" dirty="0">
                <a:ea typeface="Verdana" pitchFamily="34" charset="0"/>
                <a:cs typeface="Verdana" pitchFamily="34" charset="0"/>
              </a:rPr>
              <a:t>Võrumaa -101</a:t>
            </a:r>
          </a:p>
          <a:p>
            <a:pPr algn="l" fontAlgn="auto">
              <a:spcAft>
                <a:spcPts val="0"/>
              </a:spcAft>
            </a:pPr>
            <a:r>
              <a:rPr lang="et-EE" sz="1800" dirty="0">
                <a:ea typeface="Verdana" pitchFamily="34" charset="0"/>
                <a:cs typeface="Verdana" pitchFamily="34" charset="0"/>
              </a:rPr>
              <a:t>L-Virumaa -63</a:t>
            </a:r>
          </a:p>
          <a:p>
            <a:pPr algn="l" fontAlgn="auto">
              <a:spcAft>
                <a:spcPts val="0"/>
              </a:spcAft>
            </a:pPr>
            <a:r>
              <a:rPr lang="et-EE" sz="1800" dirty="0">
                <a:ea typeface="Verdana" pitchFamily="34" charset="0"/>
                <a:cs typeface="Verdana" pitchFamily="34" charset="0"/>
              </a:rPr>
              <a:t>Valgamaa</a:t>
            </a:r>
            <a:r>
              <a:rPr lang="et-EE" sz="1800" i="0" dirty="0">
                <a:ea typeface="Verdana" pitchFamily="34" charset="0"/>
                <a:cs typeface="Verdana" pitchFamily="34" charset="0"/>
              </a:rPr>
              <a:t> -59</a:t>
            </a:r>
          </a:p>
        </p:txBody>
      </p:sp>
      <p:sp>
        <p:nvSpPr>
          <p:cNvPr id="17" name="Title 1">
            <a:extLst>
              <a:ext uri="{FF2B5EF4-FFF2-40B4-BE49-F238E27FC236}">
                <a16:creationId xmlns:a16="http://schemas.microsoft.com/office/drawing/2014/main" id="{EF39E96D-DE53-410B-B119-512631E75E4B}"/>
              </a:ext>
            </a:extLst>
          </p:cNvPr>
          <p:cNvSpPr txBox="1">
            <a:spLocks/>
          </p:cNvSpPr>
          <p:nvPr/>
        </p:nvSpPr>
        <p:spPr>
          <a:xfrm>
            <a:off x="1118781" y="5611671"/>
            <a:ext cx="2169168" cy="1499616"/>
          </a:xfrm>
          <a:prstGeom prst="rect">
            <a:avLst/>
          </a:prstGeom>
          <a:scene3d>
            <a:camera prst="orthographicFront">
              <a:rot lat="20999999" lon="0" rev="0"/>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t-EE" sz="1800" i="0" dirty="0">
                <a:ea typeface="Verdana" pitchFamily="34" charset="0"/>
                <a:cs typeface="Verdana" pitchFamily="34" charset="0"/>
              </a:rPr>
              <a:t>Soome +195 /-163</a:t>
            </a:r>
          </a:p>
          <a:p>
            <a:pPr algn="l" fontAlgn="auto">
              <a:spcAft>
                <a:spcPts val="0"/>
              </a:spcAft>
            </a:pPr>
            <a:r>
              <a:rPr lang="et-EE" sz="1800" dirty="0">
                <a:ea typeface="Verdana" pitchFamily="34" charset="0"/>
                <a:cs typeface="Verdana" pitchFamily="34" charset="0"/>
              </a:rPr>
              <a:t>Ukraina +95 / -3</a:t>
            </a:r>
          </a:p>
          <a:p>
            <a:pPr algn="l" fontAlgn="auto">
              <a:spcAft>
                <a:spcPts val="0"/>
              </a:spcAft>
            </a:pPr>
            <a:r>
              <a:rPr lang="et-EE" sz="1800" dirty="0">
                <a:ea typeface="Verdana" pitchFamily="34" charset="0"/>
                <a:cs typeface="Verdana" pitchFamily="34" charset="0"/>
              </a:rPr>
              <a:t>Saksamaa +92 /-106</a:t>
            </a:r>
          </a:p>
          <a:p>
            <a:pPr algn="l" fontAlgn="auto">
              <a:spcAft>
                <a:spcPts val="0"/>
              </a:spcAft>
            </a:pPr>
            <a:endParaRPr lang="et-EE" sz="1800" i="0" dirty="0">
              <a:ea typeface="Verdana" pitchFamily="34" charset="0"/>
              <a:cs typeface="Verdana" pitchFamily="34" charset="0"/>
            </a:endParaRPr>
          </a:p>
        </p:txBody>
      </p:sp>
    </p:spTree>
    <p:extLst>
      <p:ext uri="{BB962C8B-B14F-4D97-AF65-F5344CB8AC3E}">
        <p14:creationId xmlns:p14="http://schemas.microsoft.com/office/powerpoint/2010/main" val="9205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38722" y="0"/>
            <a:ext cx="8092440" cy="1024128"/>
          </a:xfrm>
          <a:prstGeom prst="rect">
            <a:avLst/>
          </a:prstGeom>
          <a:scene3d>
            <a:camera prst="orthographicFront">
              <a:rot lat="0" lon="0" rev="0"/>
            </a:camera>
            <a:lightRig rig="threePt" dir="t"/>
          </a:scene3d>
          <a:sp3d/>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sz="4200" b="1" dirty="0">
                <a:effectLst>
                  <a:outerShdw blurRad="38100" dist="38100" dir="2700000" algn="tl">
                    <a:srgbClr val="000000">
                      <a:alpha val="43137"/>
                    </a:srgbClr>
                  </a:outerShdw>
                </a:effectLst>
              </a:rPr>
              <a:t>Eeslinnaränne 2017-2021</a:t>
            </a:r>
          </a:p>
        </p:txBody>
      </p:sp>
      <p:pic>
        <p:nvPicPr>
          <p:cNvPr id="2" name="Picture 1">
            <a:extLst>
              <a:ext uri="{FF2B5EF4-FFF2-40B4-BE49-F238E27FC236}">
                <a16:creationId xmlns:a16="http://schemas.microsoft.com/office/drawing/2014/main" id="{F22949E0-64C8-4BC2-BA4A-D9BAF6453C27}"/>
              </a:ext>
            </a:extLst>
          </p:cNvPr>
          <p:cNvPicPr>
            <a:picLocks noChangeAspect="1"/>
          </p:cNvPicPr>
          <p:nvPr/>
        </p:nvPicPr>
        <p:blipFill>
          <a:blip r:embed="rId3"/>
          <a:stretch>
            <a:fillRect/>
          </a:stretch>
        </p:blipFill>
        <p:spPr>
          <a:xfrm>
            <a:off x="2414427" y="1145464"/>
            <a:ext cx="7031875" cy="5447359"/>
          </a:xfrm>
          <a:prstGeom prst="rect">
            <a:avLst/>
          </a:prstGeom>
        </p:spPr>
      </p:pic>
    </p:spTree>
    <p:extLst>
      <p:ext uri="{BB962C8B-B14F-4D97-AF65-F5344CB8AC3E}">
        <p14:creationId xmlns:p14="http://schemas.microsoft.com/office/powerpoint/2010/main" val="40709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67604" y="92899"/>
            <a:ext cx="8092440" cy="918778"/>
          </a:xfrm>
          <a:prstGeom prst="rect">
            <a:avLst/>
          </a:prstGeom>
          <a:scene3d>
            <a:camera prst="orthographicFront">
              <a:rot lat="0" lon="0" rev="0"/>
            </a:camera>
            <a:lightRig rig="threePt" dir="t"/>
          </a:scene3d>
          <a:sp3d/>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sz="4400" b="1" dirty="0">
                <a:effectLst>
                  <a:outerShdw blurRad="38100" dist="38100" dir="2700000" algn="tl">
                    <a:srgbClr val="000000">
                      <a:alpha val="43137"/>
                    </a:srgbClr>
                  </a:outerShdw>
                </a:effectLst>
              </a:rPr>
              <a:t>Tartlaste vanuskoosseisu muutus 2015-20</a:t>
            </a:r>
            <a:endParaRPr lang="et-EE" sz="2900" b="1" dirty="0">
              <a:effectLst>
                <a:outerShdw blurRad="38100" dist="38100" dir="2700000" algn="tl">
                  <a:srgbClr val="000000">
                    <a:alpha val="43137"/>
                  </a:srgbClr>
                </a:outerShdw>
              </a:effectLst>
            </a:endParaRPr>
          </a:p>
        </p:txBody>
      </p:sp>
      <p:pic>
        <p:nvPicPr>
          <p:cNvPr id="4" name="Pilt 3">
            <a:extLst>
              <a:ext uri="{FF2B5EF4-FFF2-40B4-BE49-F238E27FC236}">
                <a16:creationId xmlns:a16="http://schemas.microsoft.com/office/drawing/2014/main" id="{3DFD2828-79D4-4F45-A538-11E9DBE1DEA3}"/>
              </a:ext>
            </a:extLst>
          </p:cNvPr>
          <p:cNvPicPr>
            <a:picLocks noChangeAspect="1"/>
          </p:cNvPicPr>
          <p:nvPr/>
        </p:nvPicPr>
        <p:blipFill>
          <a:blip r:embed="rId2"/>
          <a:stretch>
            <a:fillRect/>
          </a:stretch>
        </p:blipFill>
        <p:spPr>
          <a:xfrm>
            <a:off x="1967604" y="914401"/>
            <a:ext cx="7771272" cy="4636662"/>
          </a:xfrm>
          <a:prstGeom prst="rect">
            <a:avLst/>
          </a:prstGeom>
        </p:spPr>
      </p:pic>
      <p:sp>
        <p:nvSpPr>
          <p:cNvPr id="6" name="TextBox 5">
            <a:extLst>
              <a:ext uri="{FF2B5EF4-FFF2-40B4-BE49-F238E27FC236}">
                <a16:creationId xmlns:a16="http://schemas.microsoft.com/office/drawing/2014/main" id="{2C5937C7-4669-41DF-BC1D-03C640ACBB39}"/>
              </a:ext>
            </a:extLst>
          </p:cNvPr>
          <p:cNvSpPr txBox="1"/>
          <p:nvPr/>
        </p:nvSpPr>
        <p:spPr>
          <a:xfrm>
            <a:off x="2719213" y="5551063"/>
            <a:ext cx="7932574" cy="923330"/>
          </a:xfrm>
          <a:prstGeom prst="rect">
            <a:avLst/>
          </a:prstGeom>
          <a:noFill/>
        </p:spPr>
        <p:txBody>
          <a:bodyPr wrap="square">
            <a:spAutoFit/>
          </a:bodyPr>
          <a:lstStyle/>
          <a:p>
            <a:pPr marL="285750" indent="-285750">
              <a:buFont typeface="Arial" panose="020B0604020202020204" pitchFamily="34" charset="0"/>
              <a:buChar char="•"/>
            </a:pPr>
            <a:r>
              <a:rPr lang="et-EE" dirty="0"/>
              <a:t>Laste arv oluliselt väiksem, muuhulgas eeslinnastumise tõttu</a:t>
            </a:r>
          </a:p>
          <a:p>
            <a:pPr marL="285750" indent="-285750">
              <a:buFont typeface="Arial" panose="020B0604020202020204" pitchFamily="34" charset="0"/>
              <a:buChar char="•"/>
            </a:pPr>
            <a:r>
              <a:rPr lang="et-EE" dirty="0"/>
              <a:t>20–29 väiksemad aastakäigud, kokku -1600, mis mõjutab sündivust</a:t>
            </a:r>
          </a:p>
          <a:p>
            <a:pPr marL="285750" indent="-285750">
              <a:buFont typeface="Arial" panose="020B0604020202020204" pitchFamily="34" charset="0"/>
              <a:buChar char="•"/>
            </a:pPr>
            <a:r>
              <a:rPr lang="et-EE" dirty="0"/>
              <a:t>+800 80+ aastast</a:t>
            </a:r>
          </a:p>
        </p:txBody>
      </p:sp>
    </p:spTree>
    <p:extLst>
      <p:ext uri="{BB962C8B-B14F-4D97-AF65-F5344CB8AC3E}">
        <p14:creationId xmlns:p14="http://schemas.microsoft.com/office/powerpoint/2010/main" val="101664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823925" y="404397"/>
            <a:ext cx="6831943" cy="1296144"/>
          </a:xfrm>
          <a:prstGeom prst="rect">
            <a:avLst/>
          </a:prstGeom>
          <a:scene3d>
            <a:camera prst="orthographicFront">
              <a:rot lat="20999999" lon="0" rev="0"/>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t-EE" sz="3600" b="1" i="0" dirty="0">
                <a:effectLst>
                  <a:outerShdw blurRad="38100" dist="38100" dir="2700000" algn="tl">
                    <a:srgbClr val="000000">
                      <a:alpha val="43137"/>
                    </a:srgbClr>
                  </a:outerShdw>
                </a:effectLst>
                <a:ea typeface="Verdana" pitchFamily="34" charset="0"/>
                <a:cs typeface="Verdana" pitchFamily="34" charset="0"/>
              </a:rPr>
              <a:t>Üliõpilased</a:t>
            </a:r>
          </a:p>
          <a:p>
            <a:pPr fontAlgn="auto">
              <a:spcAft>
                <a:spcPts val="0"/>
              </a:spcAft>
            </a:pPr>
            <a:r>
              <a:rPr lang="et-EE" sz="3600" dirty="0" err="1">
                <a:ea typeface="Verdana" pitchFamily="34" charset="0"/>
                <a:cs typeface="Verdana" pitchFamily="34" charset="0"/>
              </a:rPr>
              <a:t>Tudengkond</a:t>
            </a:r>
            <a:r>
              <a:rPr lang="et-EE" sz="3600" dirty="0">
                <a:ea typeface="Verdana" pitchFamily="34" charset="0"/>
                <a:cs typeface="Verdana" pitchFamily="34" charset="0"/>
              </a:rPr>
              <a:t> Tartus?</a:t>
            </a:r>
            <a:r>
              <a:rPr lang="et-EE" sz="3600" i="0" dirty="0">
                <a:ea typeface="Verdana" pitchFamily="34" charset="0"/>
                <a:cs typeface="Verdana" pitchFamily="34" charset="0"/>
              </a:rPr>
              <a:t> </a:t>
            </a:r>
          </a:p>
        </p:txBody>
      </p:sp>
      <p:sp>
        <p:nvSpPr>
          <p:cNvPr id="4" name="Content Placeholder 2">
            <a:extLst>
              <a:ext uri="{FF2B5EF4-FFF2-40B4-BE49-F238E27FC236}">
                <a16:creationId xmlns:a16="http://schemas.microsoft.com/office/drawing/2014/main" id="{0EB11609-EA89-4215-A661-F6ECC2A672CA}"/>
              </a:ext>
            </a:extLst>
          </p:cNvPr>
          <p:cNvSpPr>
            <a:spLocks noGrp="1"/>
          </p:cNvSpPr>
          <p:nvPr>
            <p:ph idx="1"/>
          </p:nvPr>
        </p:nvSpPr>
        <p:spPr>
          <a:xfrm>
            <a:off x="875752" y="2072476"/>
            <a:ext cx="10665083" cy="4561787"/>
          </a:xfrm>
        </p:spPr>
        <p:txBody>
          <a:bodyPr>
            <a:normAutofit/>
          </a:bodyPr>
          <a:lstStyle/>
          <a:p>
            <a:r>
              <a:rPr lang="et-EE" dirty="0"/>
              <a:t>14000 üliõpilast (</a:t>
            </a:r>
            <a:r>
              <a:rPr lang="et-EE" dirty="0" err="1"/>
              <a:t>suht</a:t>
            </a:r>
            <a:r>
              <a:rPr lang="et-EE" dirty="0"/>
              <a:t> sama 2016).</a:t>
            </a:r>
          </a:p>
          <a:p>
            <a:pPr marL="0" indent="0">
              <a:buNone/>
            </a:pPr>
            <a:r>
              <a:rPr lang="et-EE" dirty="0"/>
              <a:t>	 2000ndatel õppis 18000-20000 tudengit</a:t>
            </a:r>
          </a:p>
          <a:p>
            <a:r>
              <a:rPr lang="et-EE" dirty="0"/>
              <a:t>2200 välisüliõpilast (astus 600)</a:t>
            </a:r>
          </a:p>
          <a:p>
            <a:pPr marL="0" indent="0">
              <a:buNone/>
            </a:pPr>
            <a:r>
              <a:rPr lang="et-EE" dirty="0"/>
              <a:t>Oodata mõõdukat kasvu, sest</a:t>
            </a:r>
          </a:p>
          <a:p>
            <a:r>
              <a:rPr lang="et-EE" dirty="0"/>
              <a:t>1990. aastate madala sündimuse mõju lõppemas</a:t>
            </a:r>
          </a:p>
          <a:p>
            <a:r>
              <a:rPr lang="et-EE" dirty="0"/>
              <a:t>2000. aastate suurem põlvkond tuleb ülikooli</a:t>
            </a:r>
          </a:p>
          <a:p>
            <a:r>
              <a:rPr lang="et-EE" dirty="0"/>
              <a:t>Ometi tudengööde arv väheneb tingituna e-õppest jne</a:t>
            </a:r>
          </a:p>
        </p:txBody>
      </p:sp>
    </p:spTree>
    <p:extLst>
      <p:ext uri="{BB962C8B-B14F-4D97-AF65-F5344CB8AC3E}">
        <p14:creationId xmlns:p14="http://schemas.microsoft.com/office/powerpoint/2010/main" val="73100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600"/>
                                        <p:tgtEl>
                                          <p:spTgt spid="4">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600"/>
                                        <p:tgtEl>
                                          <p:spTgt spid="4">
                                            <p:txEl>
                                              <p:pRg st="1" end="1"/>
                                            </p:txEl>
                                          </p:spTgt>
                                        </p:tgtEl>
                                      </p:cBhvr>
                                    </p:animEffect>
                                  </p:childTnLst>
                                </p:cTn>
                              </p:par>
                              <p:par>
                                <p:cTn id="11" presetID="10" presetClass="entr" presetSubtype="0" fill="hold" nodeType="withEffect">
                                  <p:stCondLst>
                                    <p:cond delay="29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600"/>
                                        <p:tgtEl>
                                          <p:spTgt spid="4">
                                            <p:txEl>
                                              <p:pRg st="2" end="2"/>
                                            </p:txEl>
                                          </p:spTgt>
                                        </p:tgtEl>
                                      </p:cBhvr>
                                    </p:animEffect>
                                  </p:childTnLst>
                                </p:cTn>
                              </p:par>
                              <p:par>
                                <p:cTn id="14" presetID="10" presetClass="entr" presetSubtype="0" fill="hold" nodeType="withEffect">
                                  <p:stCondLst>
                                    <p:cond delay="440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600"/>
                                        <p:tgtEl>
                                          <p:spTgt spid="4">
                                            <p:txEl>
                                              <p:pRg st="3" end="3"/>
                                            </p:txEl>
                                          </p:spTgt>
                                        </p:tgtEl>
                                      </p:cBhvr>
                                    </p:animEffect>
                                  </p:childTnLst>
                                </p:cTn>
                              </p:par>
                              <p:par>
                                <p:cTn id="17" presetID="10" presetClass="entr" presetSubtype="0" fill="hold" nodeType="withEffect">
                                  <p:stCondLst>
                                    <p:cond delay="45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600"/>
                                        <p:tgtEl>
                                          <p:spTgt spid="4">
                                            <p:txEl>
                                              <p:pRg st="4" end="4"/>
                                            </p:txEl>
                                          </p:spTgt>
                                        </p:tgtEl>
                                      </p:cBhvr>
                                    </p:animEffect>
                                  </p:childTnLst>
                                </p:cTn>
                              </p:par>
                              <p:par>
                                <p:cTn id="20" presetID="10" presetClass="entr" presetSubtype="0" fill="hold" nodeType="withEffect">
                                  <p:stCondLst>
                                    <p:cond delay="570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680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6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1A68-7FB4-4250-B14E-0E0C628A445B}"/>
              </a:ext>
            </a:extLst>
          </p:cNvPr>
          <p:cNvSpPr>
            <a:spLocks noGrp="1"/>
          </p:cNvSpPr>
          <p:nvPr>
            <p:ph type="title"/>
          </p:nvPr>
        </p:nvSpPr>
        <p:spPr>
          <a:xfrm>
            <a:off x="2414016" y="0"/>
            <a:ext cx="8458200" cy="1325563"/>
          </a:xfrm>
        </p:spPr>
        <p:txBody>
          <a:bodyPr>
            <a:normAutofit/>
          </a:bodyPr>
          <a:lstStyle/>
          <a:p>
            <a:r>
              <a:rPr lang="et-EE" sz="3600" b="1" dirty="0">
                <a:effectLst>
                  <a:outerShdw blurRad="38100" dist="38100" dir="2700000" algn="tl">
                    <a:srgbClr val="000000">
                      <a:alpha val="43137"/>
                    </a:srgbClr>
                  </a:outerShdw>
                </a:effectLst>
                <a:latin typeface="+mn-lt"/>
              </a:rPr>
              <a:t>Tartu linnapiirkonna rahvastikutrendid</a:t>
            </a:r>
            <a:endParaRPr lang="en-GB" sz="36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5370FDB-47D1-43B6-990E-A840DCB032ED}"/>
              </a:ext>
            </a:extLst>
          </p:cNvPr>
          <p:cNvSpPr>
            <a:spLocks noGrp="1"/>
          </p:cNvSpPr>
          <p:nvPr>
            <p:ph idx="1"/>
          </p:nvPr>
        </p:nvSpPr>
        <p:spPr>
          <a:xfrm>
            <a:off x="751332" y="1507236"/>
            <a:ext cx="10120884" cy="4843463"/>
          </a:xfrm>
        </p:spPr>
        <p:txBody>
          <a:bodyPr>
            <a:normAutofit/>
          </a:bodyPr>
          <a:lstStyle/>
          <a:p>
            <a:r>
              <a:rPr lang="et-EE" dirty="0"/>
              <a:t>Loomulik iive ON positiivne – sünnitatakse</a:t>
            </a:r>
          </a:p>
          <a:p>
            <a:r>
              <a:rPr lang="et-EE" dirty="0"/>
              <a:t>Linn vananeb – eeslinn nooreneb</a:t>
            </a:r>
          </a:p>
          <a:p>
            <a:r>
              <a:rPr lang="et-EE" dirty="0" err="1"/>
              <a:t>Välisränne</a:t>
            </a:r>
            <a:r>
              <a:rPr lang="et-EE" dirty="0"/>
              <a:t> tugevalt positiivne – välismaalaste arv kasvab </a:t>
            </a:r>
          </a:p>
          <a:p>
            <a:r>
              <a:rPr lang="et-EE" dirty="0"/>
              <a:t>Maakondade rändetagamaa EI OLE kokku kuivanud</a:t>
            </a:r>
          </a:p>
          <a:p>
            <a:r>
              <a:rPr lang="et-EE" dirty="0"/>
              <a:t>Tudengkonna vähenemine eriti EI avaldu</a:t>
            </a:r>
          </a:p>
          <a:p>
            <a:r>
              <a:rPr lang="et-EE" dirty="0"/>
              <a:t>Elukohamobiilsus ON kasvanud, </a:t>
            </a:r>
            <a:r>
              <a:rPr lang="et-EE" dirty="0" err="1"/>
              <a:t>p.tänu</a:t>
            </a:r>
            <a:r>
              <a:rPr lang="et-EE" dirty="0"/>
              <a:t> uuselamutele </a:t>
            </a:r>
          </a:p>
          <a:p>
            <a:r>
              <a:rPr lang="et-EE" dirty="0"/>
              <a:t>Uutes kodudes elab juba </a:t>
            </a:r>
            <a:r>
              <a:rPr lang="et-EE" b="1" dirty="0"/>
              <a:t>veerand</a:t>
            </a:r>
            <a:endParaRPr lang="et-EE" dirty="0"/>
          </a:p>
          <a:p>
            <a:endParaRPr lang="et-EE" b="1" dirty="0"/>
          </a:p>
        </p:txBody>
      </p:sp>
    </p:spTree>
    <p:extLst>
      <p:ext uri="{BB962C8B-B14F-4D97-AF65-F5344CB8AC3E}">
        <p14:creationId xmlns:p14="http://schemas.microsoft.com/office/powerpoint/2010/main" val="360234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31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42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550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670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6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1A68-7FB4-4250-B14E-0E0C628A445B}"/>
              </a:ext>
            </a:extLst>
          </p:cNvPr>
          <p:cNvSpPr>
            <a:spLocks noGrp="1"/>
          </p:cNvSpPr>
          <p:nvPr>
            <p:ph type="title"/>
          </p:nvPr>
        </p:nvSpPr>
        <p:spPr>
          <a:xfrm>
            <a:off x="2279177" y="196519"/>
            <a:ext cx="8338782" cy="779526"/>
          </a:xfrm>
        </p:spPr>
        <p:txBody>
          <a:bodyPr>
            <a:normAutofit/>
          </a:bodyPr>
          <a:lstStyle/>
          <a:p>
            <a:r>
              <a:rPr lang="et-EE" sz="3600" b="1" dirty="0">
                <a:effectLst>
                  <a:outerShdw blurRad="38100" dist="38100" dir="2700000" algn="tl">
                    <a:srgbClr val="000000">
                      <a:alpha val="43137"/>
                    </a:srgbClr>
                  </a:outerShdw>
                </a:effectLst>
                <a:latin typeface="+mn-lt"/>
              </a:rPr>
              <a:t>Loomulik iive ja ränne Tartu vallas</a:t>
            </a:r>
            <a:endParaRPr lang="en-GB" sz="36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5370FDB-47D1-43B6-990E-A840DCB032ED}"/>
              </a:ext>
            </a:extLst>
          </p:cNvPr>
          <p:cNvSpPr>
            <a:spLocks noGrp="1"/>
          </p:cNvSpPr>
          <p:nvPr>
            <p:ph idx="1"/>
          </p:nvPr>
        </p:nvSpPr>
        <p:spPr>
          <a:xfrm>
            <a:off x="846161" y="1201005"/>
            <a:ext cx="10136306" cy="5868535"/>
          </a:xfrm>
        </p:spPr>
        <p:txBody>
          <a:bodyPr>
            <a:normAutofit fontScale="70000" lnSpcReduction="20000"/>
          </a:bodyPr>
          <a:lstStyle/>
          <a:p>
            <a:r>
              <a:rPr lang="et-EE" sz="4000" dirty="0"/>
              <a:t>Loomulik iive +60  ... +80 (enne koroonasurmasid)</a:t>
            </a:r>
          </a:p>
          <a:p>
            <a:endParaRPr lang="et-EE" sz="4000" dirty="0"/>
          </a:p>
          <a:p>
            <a:r>
              <a:rPr lang="et-EE" sz="4000" dirty="0"/>
              <a:t>Vahis-Tilas sünnivad pooled kogu valla lastest u 60-70</a:t>
            </a:r>
          </a:p>
          <a:p>
            <a:endParaRPr lang="et-EE" sz="4000" b="1" dirty="0"/>
          </a:p>
          <a:p>
            <a:r>
              <a:rPr lang="et-EE" sz="4000" b="1" dirty="0"/>
              <a:t>‘</a:t>
            </a:r>
            <a:r>
              <a:rPr lang="et-EE" sz="4000" dirty="0"/>
              <a:t>Siseränne’ pool (u 500) suurvalla elukohavahetustest</a:t>
            </a:r>
          </a:p>
          <a:p>
            <a:endParaRPr lang="et-EE" sz="4000" dirty="0"/>
          </a:p>
          <a:p>
            <a:r>
              <a:rPr lang="et-EE" sz="4000" dirty="0"/>
              <a:t>Eeslinnaränne 	Tartu linnast +200</a:t>
            </a:r>
          </a:p>
          <a:p>
            <a:pPr marL="0" indent="0">
              <a:buNone/>
            </a:pPr>
            <a:r>
              <a:rPr lang="et-EE" sz="4000" dirty="0"/>
              <a:t>			Tartumaalt </a:t>
            </a:r>
          </a:p>
          <a:p>
            <a:pPr marL="0" indent="0">
              <a:buNone/>
            </a:pPr>
            <a:r>
              <a:rPr lang="et-EE" sz="4000" dirty="0"/>
              <a:t>			maakondadest</a:t>
            </a:r>
          </a:p>
          <a:p>
            <a:endParaRPr lang="et-EE" sz="4000" dirty="0"/>
          </a:p>
          <a:p>
            <a:r>
              <a:rPr lang="et-EE" sz="4000" dirty="0" err="1"/>
              <a:t>Välisränne</a:t>
            </a:r>
            <a:r>
              <a:rPr lang="et-EE" sz="4000" dirty="0"/>
              <a:t> tasakaalus</a:t>
            </a:r>
          </a:p>
          <a:p>
            <a:endParaRPr lang="et-EE" sz="4000" dirty="0"/>
          </a:p>
          <a:p>
            <a:r>
              <a:rPr lang="et-EE" sz="4000" dirty="0"/>
              <a:t>Väljaränne Tallinna ja ‘</a:t>
            </a:r>
            <a:r>
              <a:rPr lang="et-EE" sz="4000" dirty="0" err="1"/>
              <a:t>Lõuna’-Tartusse</a:t>
            </a:r>
            <a:r>
              <a:rPr lang="et-EE" sz="4000" dirty="0"/>
              <a:t>   </a:t>
            </a:r>
          </a:p>
          <a:p>
            <a:endParaRPr lang="et-EE" dirty="0"/>
          </a:p>
        </p:txBody>
      </p:sp>
    </p:spTree>
    <p:extLst>
      <p:ext uri="{BB962C8B-B14F-4D97-AF65-F5344CB8AC3E}">
        <p14:creationId xmlns:p14="http://schemas.microsoft.com/office/powerpoint/2010/main" val="8738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772555" y="188640"/>
            <a:ext cx="6831943" cy="900858"/>
          </a:xfrm>
          <a:prstGeom prst="rect">
            <a:avLst/>
          </a:prstGeom>
          <a:scene3d>
            <a:camera prst="orthographicFront">
              <a:rot lat="20999999" lon="0" rev="0"/>
            </a:camera>
            <a:lightRig rig="threePt" dir="t"/>
          </a:scene3d>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t-EE" sz="3600" b="1" i="0" dirty="0">
                <a:effectLst>
                  <a:outerShdw blurRad="38100" dist="38100" dir="2700000" algn="tl">
                    <a:srgbClr val="000000">
                      <a:alpha val="43137"/>
                    </a:srgbClr>
                  </a:outerShdw>
                </a:effectLst>
                <a:ea typeface="Verdana" pitchFamily="34" charset="0"/>
                <a:cs typeface="Verdana" pitchFamily="34" charset="0"/>
              </a:rPr>
              <a:t>Raadi rahvastik</a:t>
            </a:r>
          </a:p>
        </p:txBody>
      </p:sp>
      <p:pic>
        <p:nvPicPr>
          <p:cNvPr id="3" name="Picture 2">
            <a:extLst>
              <a:ext uri="{FF2B5EF4-FFF2-40B4-BE49-F238E27FC236}">
                <a16:creationId xmlns:a16="http://schemas.microsoft.com/office/drawing/2014/main" id="{C3C87663-6387-462C-AAF6-55F5BECCBE63}"/>
              </a:ext>
            </a:extLst>
          </p:cNvPr>
          <p:cNvPicPr>
            <a:picLocks noChangeAspect="1"/>
          </p:cNvPicPr>
          <p:nvPr/>
        </p:nvPicPr>
        <p:blipFill>
          <a:blip r:embed="rId3"/>
          <a:stretch>
            <a:fillRect/>
          </a:stretch>
        </p:blipFill>
        <p:spPr>
          <a:xfrm>
            <a:off x="451973" y="1196420"/>
            <a:ext cx="3384239" cy="5635259"/>
          </a:xfrm>
          <a:prstGeom prst="rect">
            <a:avLst/>
          </a:prstGeom>
        </p:spPr>
      </p:pic>
      <p:pic>
        <p:nvPicPr>
          <p:cNvPr id="4" name="Picture 3">
            <a:extLst>
              <a:ext uri="{FF2B5EF4-FFF2-40B4-BE49-F238E27FC236}">
                <a16:creationId xmlns:a16="http://schemas.microsoft.com/office/drawing/2014/main" id="{85C37289-2BEB-4210-8A85-07C5B02A32BD}"/>
              </a:ext>
            </a:extLst>
          </p:cNvPr>
          <p:cNvPicPr>
            <a:picLocks noChangeAspect="1"/>
          </p:cNvPicPr>
          <p:nvPr/>
        </p:nvPicPr>
        <p:blipFill>
          <a:blip r:embed="rId4"/>
          <a:stretch>
            <a:fillRect/>
          </a:stretch>
        </p:blipFill>
        <p:spPr>
          <a:xfrm>
            <a:off x="4231754" y="1138136"/>
            <a:ext cx="3384238" cy="5635257"/>
          </a:xfrm>
          <a:prstGeom prst="rect">
            <a:avLst/>
          </a:prstGeom>
        </p:spPr>
      </p:pic>
      <p:sp>
        <p:nvSpPr>
          <p:cNvPr id="6" name="Content Placeholder 2">
            <a:extLst>
              <a:ext uri="{FF2B5EF4-FFF2-40B4-BE49-F238E27FC236}">
                <a16:creationId xmlns:a16="http://schemas.microsoft.com/office/drawing/2014/main" id="{9E062FAD-36DE-4891-8DDC-2B645CEAC6BE}"/>
              </a:ext>
            </a:extLst>
          </p:cNvPr>
          <p:cNvSpPr>
            <a:spLocks noGrp="1"/>
          </p:cNvSpPr>
          <p:nvPr>
            <p:ph idx="1"/>
          </p:nvPr>
        </p:nvSpPr>
        <p:spPr>
          <a:xfrm>
            <a:off x="8011534" y="1089498"/>
            <a:ext cx="4070219" cy="5125666"/>
          </a:xfrm>
        </p:spPr>
        <p:txBody>
          <a:bodyPr>
            <a:normAutofit lnSpcReduction="10000"/>
          </a:bodyPr>
          <a:lstStyle/>
          <a:p>
            <a:r>
              <a:rPr lang="et-EE" sz="2400" dirty="0"/>
              <a:t>Väga noor – Tilas keskmine vanus 29 aastat,  Vahis 36 aastat</a:t>
            </a:r>
          </a:p>
          <a:p>
            <a:r>
              <a:rPr lang="et-EE" sz="2400" dirty="0"/>
              <a:t>Vahi sooliselt täpselt tasakaalus, Tilas 57 naist rohkem?</a:t>
            </a:r>
          </a:p>
          <a:p>
            <a:r>
              <a:rPr lang="et-EE" sz="2400" dirty="0"/>
              <a:t>Keskmine leibkonna suurus &gt; 3</a:t>
            </a:r>
          </a:p>
          <a:p>
            <a:r>
              <a:rPr lang="et-EE" sz="2400" dirty="0"/>
              <a:t>Koduost-sissekolimine - pere suurenemise tõttu, ajendil</a:t>
            </a:r>
          </a:p>
          <a:p>
            <a:r>
              <a:rPr lang="et-EE" sz="2400" dirty="0"/>
              <a:t>Sissetulekult neljas ja viies kvintiil </a:t>
            </a:r>
          </a:p>
          <a:p>
            <a:r>
              <a:rPr lang="et-EE" sz="2400" dirty="0"/>
              <a:t>Kõrgharitud</a:t>
            </a:r>
          </a:p>
        </p:txBody>
      </p:sp>
    </p:spTree>
    <p:extLst>
      <p:ext uri="{BB962C8B-B14F-4D97-AF65-F5344CB8AC3E}">
        <p14:creationId xmlns:p14="http://schemas.microsoft.com/office/powerpoint/2010/main" val="356378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13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25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370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470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580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74417" y="0"/>
            <a:ext cx="8092440" cy="1024128"/>
          </a:xfrm>
          <a:prstGeom prst="rect">
            <a:avLst/>
          </a:prstGeom>
          <a:scene3d>
            <a:camera prst="orthographicFront">
              <a:rot lat="0" lon="0" rev="0"/>
            </a:camera>
            <a:lightRig rig="threePt" dir="t"/>
          </a:scene3d>
          <a:sp3d/>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sz="3600" b="1" dirty="0">
                <a:effectLst>
                  <a:outerShdw blurRad="38100" dist="38100" dir="2700000" algn="tl">
                    <a:srgbClr val="000000">
                      <a:alpha val="43137"/>
                    </a:srgbClr>
                  </a:outerShdw>
                </a:effectLst>
              </a:rPr>
              <a:t>Korter, ridaelamu või eramu?</a:t>
            </a:r>
          </a:p>
        </p:txBody>
      </p:sp>
      <p:pic>
        <p:nvPicPr>
          <p:cNvPr id="3" name="Picture 2">
            <a:extLst>
              <a:ext uri="{FF2B5EF4-FFF2-40B4-BE49-F238E27FC236}">
                <a16:creationId xmlns:a16="http://schemas.microsoft.com/office/drawing/2014/main" id="{2DC6B5C1-4396-4FCA-9075-8B8A67C0F7E6}"/>
              </a:ext>
            </a:extLst>
          </p:cNvPr>
          <p:cNvPicPr>
            <a:picLocks noChangeAspect="1"/>
          </p:cNvPicPr>
          <p:nvPr/>
        </p:nvPicPr>
        <p:blipFill>
          <a:blip r:embed="rId3"/>
          <a:stretch>
            <a:fillRect/>
          </a:stretch>
        </p:blipFill>
        <p:spPr>
          <a:xfrm>
            <a:off x="600500" y="818866"/>
            <a:ext cx="10414151" cy="6039134"/>
          </a:xfrm>
          <a:prstGeom prst="rect">
            <a:avLst/>
          </a:prstGeom>
        </p:spPr>
      </p:pic>
    </p:spTree>
    <p:extLst>
      <p:ext uri="{BB962C8B-B14F-4D97-AF65-F5344CB8AC3E}">
        <p14:creationId xmlns:p14="http://schemas.microsoft.com/office/powerpoint/2010/main" val="360888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DA62-C37D-4F9C-B6FA-B29670DAB225}"/>
              </a:ext>
            </a:extLst>
          </p:cNvPr>
          <p:cNvSpPr>
            <a:spLocks noGrp="1"/>
          </p:cNvSpPr>
          <p:nvPr>
            <p:ph type="ctrTitle"/>
          </p:nvPr>
        </p:nvSpPr>
        <p:spPr>
          <a:xfrm>
            <a:off x="1524000" y="1600470"/>
            <a:ext cx="9144000" cy="3657059"/>
          </a:xfrm>
        </p:spPr>
        <p:txBody>
          <a:bodyPr>
            <a:normAutofit fontScale="90000"/>
          </a:bodyPr>
          <a:lstStyle/>
          <a:p>
            <a:r>
              <a:rPr lang="et-EE" b="1" dirty="0"/>
              <a:t>ehk</a:t>
            </a:r>
            <a:br>
              <a:rPr lang="et-EE" b="1" dirty="0"/>
            </a:br>
            <a:r>
              <a:rPr lang="et-EE" b="1" dirty="0"/>
              <a:t>kes elavad ja </a:t>
            </a:r>
            <a:br>
              <a:rPr lang="et-EE" b="1" dirty="0"/>
            </a:br>
            <a:r>
              <a:rPr lang="et-EE" b="1" dirty="0"/>
              <a:t>kes hakkavad  </a:t>
            </a:r>
            <a:br>
              <a:rPr lang="et-EE" b="1" dirty="0"/>
            </a:br>
            <a:r>
              <a:rPr lang="et-EE" b="1" dirty="0"/>
              <a:t>Raadil</a:t>
            </a:r>
            <a:br>
              <a:rPr lang="et-EE" b="1" dirty="0"/>
            </a:br>
            <a:r>
              <a:rPr lang="et-EE" b="1" dirty="0"/>
              <a:t>elama?</a:t>
            </a:r>
            <a:endParaRPr lang="en-GB" b="1" dirty="0"/>
          </a:p>
        </p:txBody>
      </p:sp>
    </p:spTree>
    <p:extLst>
      <p:ext uri="{BB962C8B-B14F-4D97-AF65-F5344CB8AC3E}">
        <p14:creationId xmlns:p14="http://schemas.microsoft.com/office/powerpoint/2010/main" val="1673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43AFCA-FC0B-4AD8-B25A-DE896572709C}"/>
              </a:ext>
            </a:extLst>
          </p:cNvPr>
          <p:cNvPicPr>
            <a:picLocks noChangeAspect="1"/>
          </p:cNvPicPr>
          <p:nvPr/>
        </p:nvPicPr>
        <p:blipFill>
          <a:blip r:embed="rId3"/>
          <a:stretch>
            <a:fillRect/>
          </a:stretch>
        </p:blipFill>
        <p:spPr>
          <a:xfrm rot="5400000">
            <a:off x="2384421" y="-1476106"/>
            <a:ext cx="7016280" cy="9984496"/>
          </a:xfrm>
          <a:prstGeom prst="rect">
            <a:avLst/>
          </a:prstGeom>
        </p:spPr>
      </p:pic>
      <p:sp>
        <p:nvSpPr>
          <p:cNvPr id="8" name="TextBox 7">
            <a:extLst>
              <a:ext uri="{FF2B5EF4-FFF2-40B4-BE49-F238E27FC236}">
                <a16:creationId xmlns:a16="http://schemas.microsoft.com/office/drawing/2014/main" id="{7E4CD4F5-51BC-4E7A-8B34-3C9A5E991572}"/>
              </a:ext>
            </a:extLst>
          </p:cNvPr>
          <p:cNvSpPr txBox="1"/>
          <p:nvPr/>
        </p:nvSpPr>
        <p:spPr>
          <a:xfrm>
            <a:off x="133142" y="256880"/>
            <a:ext cx="11540049" cy="6110006"/>
          </a:xfrm>
          <a:prstGeom prst="rect">
            <a:avLst/>
          </a:prstGeom>
          <a:noFill/>
        </p:spPr>
        <p:txBody>
          <a:bodyPr wrap="square">
            <a:spAutoFit/>
          </a:bodyPr>
          <a:lstStyle/>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2000-08	Ühepereelamute ehitus + üksikud ridaelamud </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2006-08	Pärna korterelamuarenduse 1. laine (4 elamut 130 korterit)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2006	</a:t>
            </a:r>
            <a:r>
              <a:rPr lang="et-EE" b="1" dirty="0">
                <a:effectLst/>
                <a:latin typeface="Calibri" panose="020F0502020204030204" pitchFamily="34" charset="0"/>
                <a:ea typeface="Calibri" panose="020F0502020204030204" pitchFamily="34" charset="0"/>
                <a:cs typeface="Arial" panose="020B0604020202020204" pitchFamily="34" charset="0"/>
              </a:rPr>
              <a:t>Narva mnt koos kergliiklusteega Kõrvekülla</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2006	</a:t>
            </a:r>
            <a:r>
              <a:rPr lang="et-EE" b="1" dirty="0">
                <a:effectLst/>
                <a:latin typeface="Calibri" panose="020F0502020204030204" pitchFamily="34" charset="0"/>
                <a:ea typeface="Calibri" panose="020F0502020204030204" pitchFamily="34" charset="0"/>
                <a:cs typeface="Arial" panose="020B0604020202020204" pitchFamily="34" charset="0"/>
              </a:rPr>
              <a:t>Raadimõisa hotell</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2007 </a:t>
            </a:r>
            <a:r>
              <a:rPr lang="et-EE" sz="1600" dirty="0">
                <a:effectLst/>
                <a:latin typeface="Calibri" panose="020F0502020204030204" pitchFamily="34" charset="0"/>
                <a:ea typeface="Calibri" panose="020F0502020204030204" pitchFamily="34" charset="0"/>
                <a:cs typeface="Arial" panose="020B0604020202020204" pitchFamily="34" charset="0"/>
              </a:rPr>
              <a:t>dets</a:t>
            </a:r>
            <a:r>
              <a:rPr lang="et-EE" dirty="0">
                <a:effectLst/>
                <a:latin typeface="Calibri" panose="020F0502020204030204" pitchFamily="34" charset="0"/>
                <a:ea typeface="Calibri" panose="020F0502020204030204" pitchFamily="34" charset="0"/>
                <a:cs typeface="Arial" panose="020B0604020202020204" pitchFamily="34" charset="0"/>
              </a:rPr>
              <a:t>	</a:t>
            </a:r>
            <a:r>
              <a:rPr lang="et-EE" b="1" dirty="0">
                <a:effectLst/>
                <a:latin typeface="Calibri" panose="020F0502020204030204" pitchFamily="34" charset="0"/>
                <a:ea typeface="Calibri" panose="020F0502020204030204" pitchFamily="34" charset="0"/>
                <a:cs typeface="Arial" panose="020B0604020202020204" pitchFamily="34" charset="0"/>
              </a:rPr>
              <a:t>Maxima kauplus </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2008	Elamuehitus peatub paariks aastaks</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2009	</a:t>
            </a:r>
            <a:r>
              <a:rPr lang="et-EE" b="1" dirty="0">
                <a:effectLst/>
                <a:latin typeface="Calibri" panose="020F0502020204030204" pitchFamily="34" charset="0"/>
                <a:ea typeface="Calibri" panose="020F0502020204030204" pitchFamily="34" charset="0"/>
                <a:cs typeface="Arial" panose="020B0604020202020204" pitchFamily="34" charset="0"/>
              </a:rPr>
              <a:t>Lastehoid (8 rühma 2019)</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2012 </a:t>
            </a:r>
            <a:r>
              <a:rPr lang="et-EE" sz="1600" dirty="0">
                <a:effectLst/>
                <a:latin typeface="Calibri" panose="020F0502020204030204" pitchFamily="34" charset="0"/>
                <a:ea typeface="Calibri" panose="020F0502020204030204" pitchFamily="34" charset="0"/>
                <a:cs typeface="Arial" panose="020B0604020202020204" pitchFamily="34" charset="0"/>
              </a:rPr>
              <a:t>dets</a:t>
            </a:r>
            <a:r>
              <a:rPr lang="et-EE" dirty="0">
                <a:effectLst/>
                <a:latin typeface="Calibri" panose="020F0502020204030204" pitchFamily="34" charset="0"/>
                <a:ea typeface="Calibri" panose="020F0502020204030204" pitchFamily="34" charset="0"/>
                <a:cs typeface="Arial" panose="020B0604020202020204" pitchFamily="34" charset="0"/>
              </a:rPr>
              <a:t>	</a:t>
            </a:r>
            <a:r>
              <a:rPr lang="et-EE" b="1" dirty="0">
                <a:effectLst/>
                <a:latin typeface="Calibri" panose="020F0502020204030204" pitchFamily="34" charset="0"/>
                <a:ea typeface="Calibri" panose="020F0502020204030204" pitchFamily="34" charset="0"/>
                <a:cs typeface="Arial" panose="020B0604020202020204" pitchFamily="34" charset="0"/>
              </a:rPr>
              <a:t>Selveri kauplus </a:t>
            </a: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2013	</a:t>
            </a:r>
            <a:r>
              <a:rPr lang="et-EE" b="1" dirty="0">
                <a:effectLst/>
                <a:latin typeface="Calibri" panose="020F0502020204030204" pitchFamily="34" charset="0"/>
                <a:ea typeface="Calibri" panose="020F0502020204030204" pitchFamily="34" charset="0"/>
                <a:cs typeface="Arial" panose="020B0604020202020204" pitchFamily="34" charset="0"/>
              </a:rPr>
              <a:t>Saab pöörata alevikku sisse </a:t>
            </a:r>
            <a:r>
              <a:rPr lang="et-EE" dirty="0">
                <a:effectLst/>
                <a:latin typeface="Calibri" panose="020F0502020204030204" pitchFamily="34" charset="0"/>
                <a:ea typeface="Calibri" panose="020F0502020204030204" pitchFamily="34" charset="0"/>
                <a:cs typeface="Arial" panose="020B0604020202020204" pitchFamily="34" charset="0"/>
              </a:rPr>
              <a:t>(Narva mnt vasakpöörderida)</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2013-15	Pärna korterelamuarenduse 2. laine (6 elamut 200 korterit)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2014	</a:t>
            </a:r>
            <a:r>
              <a:rPr lang="et-EE" b="1" dirty="0">
                <a:effectLst/>
                <a:latin typeface="Calibri" panose="020F0502020204030204" pitchFamily="34" charset="0"/>
                <a:ea typeface="Calibri" panose="020F0502020204030204" pitchFamily="34" charset="0"/>
                <a:cs typeface="Arial" panose="020B0604020202020204" pitchFamily="34" charset="0"/>
              </a:rPr>
              <a:t>Uuendatakse tänavavalgustus </a:t>
            </a:r>
            <a:r>
              <a:rPr lang="et-EE" dirty="0">
                <a:effectLst/>
                <a:latin typeface="Calibri" panose="020F0502020204030204" pitchFamily="34" charset="0"/>
                <a:ea typeface="Calibri" panose="020F0502020204030204" pitchFamily="34" charset="0"/>
                <a:cs typeface="Arial" panose="020B0604020202020204" pitchFamily="34" charset="0"/>
              </a:rPr>
              <a:t>(LED ja põleb ka suvel)</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2015-16	Kaupmehe tn korterelamuarendus (4 elamut)</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2014-17	Ridaelamute 1. laine Pärna alleel (11 ridaelamut, 130 boksi)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2015 </a:t>
            </a:r>
            <a:r>
              <a:rPr lang="et-EE" sz="1600" dirty="0">
                <a:effectLst/>
                <a:latin typeface="Calibri" panose="020F0502020204030204" pitchFamily="34" charset="0"/>
                <a:ea typeface="Calibri" panose="020F0502020204030204" pitchFamily="34" charset="0"/>
                <a:cs typeface="Arial" panose="020B0604020202020204" pitchFamily="34" charset="0"/>
              </a:rPr>
              <a:t>sept</a:t>
            </a:r>
            <a:r>
              <a:rPr lang="et-EE" dirty="0">
                <a:effectLst/>
                <a:latin typeface="Calibri" panose="020F0502020204030204" pitchFamily="34" charset="0"/>
                <a:ea typeface="Calibri" panose="020F0502020204030204" pitchFamily="34" charset="0"/>
                <a:cs typeface="Arial" panose="020B0604020202020204" pitchFamily="34" charset="0"/>
              </a:rPr>
              <a:t>	</a:t>
            </a:r>
            <a:r>
              <a:rPr lang="et-EE" b="1" dirty="0">
                <a:latin typeface="Calibri" panose="020F0502020204030204" pitchFamily="34" charset="0"/>
                <a:ea typeface="Calibri" panose="020F0502020204030204" pitchFamily="34" charset="0"/>
                <a:cs typeface="Arial" panose="020B0604020202020204" pitchFamily="34" charset="0"/>
              </a:rPr>
              <a:t>L</a:t>
            </a:r>
            <a:r>
              <a:rPr lang="et-EE" b="1" dirty="0">
                <a:effectLst/>
                <a:latin typeface="Calibri" panose="020F0502020204030204" pitchFamily="34" charset="0"/>
                <a:ea typeface="Calibri" panose="020F0502020204030204" pitchFamily="34" charset="0"/>
                <a:cs typeface="Arial" panose="020B0604020202020204" pitchFamily="34" charset="0"/>
              </a:rPr>
              <a:t>innaliin nr 27 tunnibussina</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2016	</a:t>
            </a:r>
            <a:r>
              <a:rPr lang="et-EE" b="1" dirty="0">
                <a:effectLst/>
                <a:latin typeface="Calibri" panose="020F0502020204030204" pitchFamily="34" charset="0"/>
                <a:ea typeface="Calibri" panose="020F0502020204030204" pitchFamily="34" charset="0"/>
                <a:cs typeface="Arial" panose="020B0604020202020204" pitchFamily="34" charset="0"/>
              </a:rPr>
              <a:t>ERM</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2017	</a:t>
            </a:r>
            <a:r>
              <a:rPr lang="et-EE" b="1" dirty="0">
                <a:effectLst/>
                <a:latin typeface="Calibri" panose="020F0502020204030204" pitchFamily="34" charset="0"/>
                <a:ea typeface="Calibri" panose="020F0502020204030204" pitchFamily="34" charset="0"/>
                <a:cs typeface="Arial" panose="020B0604020202020204" pitchFamily="34" charset="0"/>
              </a:rPr>
              <a:t>Terminali tankla. Põhitänavatel kiirustõkked. Valgustatakse kõnnitee linna. Asfalditehas</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2018	</a:t>
            </a:r>
            <a:r>
              <a:rPr lang="et-EE" b="1" dirty="0">
                <a:effectLst/>
                <a:latin typeface="Calibri" panose="020F0502020204030204" pitchFamily="34" charset="0"/>
                <a:ea typeface="Calibri" panose="020F0502020204030204" pitchFamily="34" charset="0"/>
                <a:cs typeface="Arial" panose="020B0604020202020204" pitchFamily="34" charset="0"/>
              </a:rPr>
              <a:t>Hommikusel tipptunnil ei pääse ühe fooritsükliga linna.</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2018-21	Ridaelamute 2.laine Nõlvakaare tn (11 ridaelamut, 174 boksi)</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2019	</a:t>
            </a:r>
            <a:r>
              <a:rPr lang="et-EE" b="1" dirty="0">
                <a:latin typeface="Calibri" panose="020F0502020204030204" pitchFamily="34" charset="0"/>
                <a:ea typeface="Calibri" panose="020F0502020204030204" pitchFamily="34" charset="0"/>
                <a:cs typeface="Arial" panose="020B0604020202020204" pitchFamily="34" charset="0"/>
              </a:rPr>
              <a:t>L</a:t>
            </a:r>
            <a:r>
              <a:rPr lang="et-EE" b="1" dirty="0">
                <a:effectLst/>
                <a:latin typeface="Calibri" panose="020F0502020204030204" pitchFamily="34" charset="0"/>
                <a:ea typeface="Calibri" panose="020F0502020204030204" pitchFamily="34" charset="0"/>
                <a:cs typeface="Arial" panose="020B0604020202020204" pitchFamily="34" charset="0"/>
              </a:rPr>
              <a:t>asteaed </a:t>
            </a:r>
            <a:r>
              <a:rPr lang="et-EE" b="1" dirty="0" err="1">
                <a:effectLst/>
                <a:latin typeface="Calibri" panose="020F0502020204030204" pitchFamily="34" charset="0"/>
                <a:ea typeface="Calibri" panose="020F0502020204030204" pitchFamily="34" charset="0"/>
                <a:cs typeface="Arial" panose="020B0604020202020204" pitchFamily="34" charset="0"/>
              </a:rPr>
              <a:t>Ripsik</a:t>
            </a:r>
            <a:r>
              <a:rPr lang="et-EE" b="1" dirty="0">
                <a:effectLst/>
                <a:latin typeface="Calibri" panose="020F0502020204030204" pitchFamily="34" charset="0"/>
                <a:ea typeface="Calibri" panose="020F0502020204030204" pitchFamily="34" charset="0"/>
                <a:cs typeface="Arial" panose="020B0604020202020204" pitchFamily="34" charset="0"/>
              </a:rPr>
              <a:t> (6 rühma, 144 kohta), Majoraadi park, buss 7 pooltunnis </a:t>
            </a:r>
            <a:endParaRPr lang="en-GB" b="1"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2020	</a:t>
            </a:r>
            <a:r>
              <a:rPr lang="et-EE" b="1" dirty="0">
                <a:effectLst/>
                <a:latin typeface="Calibri" panose="020F0502020204030204" pitchFamily="34" charset="0"/>
                <a:ea typeface="Calibri" panose="020F0502020204030204" pitchFamily="34" charset="0"/>
                <a:cs typeface="Arial" panose="020B0604020202020204" pitchFamily="34" charset="0"/>
              </a:rPr>
              <a:t>COOP kauplus</a:t>
            </a:r>
            <a:r>
              <a:rPr lang="et-EE" dirty="0">
                <a:effectLst/>
                <a:latin typeface="Calibri" panose="020F0502020204030204" pitchFamily="34" charset="0"/>
                <a:ea typeface="Calibri" panose="020F0502020204030204" pitchFamily="34" charset="0"/>
                <a:cs typeface="Arial" panose="020B0604020202020204" pitchFamily="34" charset="0"/>
              </a:rPr>
              <a:t>, </a:t>
            </a:r>
            <a:r>
              <a:rPr lang="et-EE" b="1" dirty="0">
                <a:latin typeface="Calibri" panose="020F0502020204030204" pitchFamily="34" charset="0"/>
                <a:ea typeface="Calibri" panose="020F0502020204030204" pitchFamily="34" charset="0"/>
                <a:cs typeface="Arial" panose="020B0604020202020204" pitchFamily="34" charset="0"/>
              </a:rPr>
              <a:t>jalgpallipark, rattaringlus, valgusfoor, </a:t>
            </a:r>
            <a:r>
              <a:rPr lang="et-EE" dirty="0">
                <a:latin typeface="Calibri" panose="020F0502020204030204" pitchFamily="34" charset="0"/>
                <a:ea typeface="Calibri" panose="020F0502020204030204" pitchFamily="34" charset="0"/>
                <a:cs typeface="Arial" panose="020B0604020202020204" pitchFamily="34" charset="0"/>
              </a:rPr>
              <a:t>Raadimõisa </a:t>
            </a:r>
            <a:r>
              <a:rPr lang="et-EE" dirty="0">
                <a:effectLst/>
                <a:latin typeface="Calibri" panose="020F0502020204030204" pitchFamily="34" charset="0"/>
                <a:ea typeface="Calibri" panose="020F0502020204030204" pitchFamily="34" charset="0"/>
                <a:cs typeface="Arial" panose="020B0604020202020204" pitchFamily="34" charset="0"/>
              </a:rPr>
              <a:t>Kodu 1.laine ERM kõrval (6 elamut) </a:t>
            </a:r>
            <a:endParaRPr lang="en-GB" dirty="0">
              <a:effectLst/>
              <a:latin typeface="Calibri" panose="020F0502020204030204" pitchFamily="34" charset="0"/>
              <a:ea typeface="Calibri" panose="020F0502020204030204" pitchFamily="34" charset="0"/>
              <a:cs typeface="Arial" panose="020B0604020202020204" pitchFamily="34" charset="0"/>
            </a:endParaRPr>
          </a:p>
          <a:p>
            <a:pPr>
              <a:lnSpc>
                <a:spcPts val="1400"/>
              </a:lnSpc>
              <a:spcAft>
                <a:spcPts val="800"/>
              </a:spcAft>
            </a:pPr>
            <a:r>
              <a:rPr lang="et-EE" dirty="0">
                <a:effectLst/>
                <a:latin typeface="Calibri" panose="020F0502020204030204" pitchFamily="34" charset="0"/>
                <a:ea typeface="Calibri" panose="020F0502020204030204" pitchFamily="34" charset="0"/>
                <a:cs typeface="Arial" panose="020B0604020202020204" pitchFamily="34" charset="0"/>
              </a:rPr>
              <a:t>2021	</a:t>
            </a:r>
            <a:r>
              <a:rPr lang="et-EE" b="1" dirty="0">
                <a:effectLst/>
                <a:latin typeface="Calibri" panose="020F0502020204030204" pitchFamily="34" charset="0"/>
                <a:ea typeface="Calibri" panose="020F0502020204030204" pitchFamily="34" charset="0"/>
                <a:cs typeface="Arial" panose="020B0604020202020204" pitchFamily="34" charset="0"/>
              </a:rPr>
              <a:t>Grossi kauplus, Erminurme park</a:t>
            </a:r>
            <a:endParaRPr lang="en-GB"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itle 1">
            <a:extLst>
              <a:ext uri="{FF2B5EF4-FFF2-40B4-BE49-F238E27FC236}">
                <a16:creationId xmlns:a16="http://schemas.microsoft.com/office/drawing/2014/main" id="{7937B3C5-2639-4CB7-AAB9-51E834C86A0A}"/>
              </a:ext>
            </a:extLst>
          </p:cNvPr>
          <p:cNvSpPr txBox="1">
            <a:spLocks/>
          </p:cNvSpPr>
          <p:nvPr/>
        </p:nvSpPr>
        <p:spPr>
          <a:xfrm>
            <a:off x="5553229" y="256880"/>
            <a:ext cx="6831943" cy="1340692"/>
          </a:xfrm>
          <a:prstGeom prst="rect">
            <a:avLst/>
          </a:prstGeom>
          <a:scene3d>
            <a:camera prst="orthographicFront">
              <a:rot lat="20999999" lon="0" rev="0"/>
            </a:camera>
            <a:lightRig rig="threePt" dir="t"/>
          </a:scene3d>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t-EE" sz="3900" b="1" i="0" dirty="0">
                <a:effectLst>
                  <a:outerShdw blurRad="38100" dist="38100" dir="2700000" algn="tl">
                    <a:srgbClr val="000000">
                      <a:alpha val="43137"/>
                    </a:srgbClr>
                  </a:outerShdw>
                </a:effectLst>
                <a:ea typeface="Verdana" pitchFamily="34" charset="0"/>
                <a:cs typeface="Verdana" pitchFamily="34" charset="0"/>
              </a:rPr>
              <a:t>RAADI </a:t>
            </a:r>
          </a:p>
          <a:p>
            <a:pPr fontAlgn="auto">
              <a:spcAft>
                <a:spcPts val="0"/>
              </a:spcAft>
            </a:pPr>
            <a:r>
              <a:rPr lang="et-EE" sz="3900" b="1" i="0" dirty="0">
                <a:effectLst>
                  <a:outerShdw blurRad="38100" dist="38100" dir="2700000" algn="tl">
                    <a:srgbClr val="000000">
                      <a:alpha val="43137"/>
                    </a:srgbClr>
                  </a:outerShdw>
                </a:effectLst>
                <a:ea typeface="Verdana" pitchFamily="34" charset="0"/>
                <a:cs typeface="Verdana" pitchFamily="34" charset="0"/>
              </a:rPr>
              <a:t>EESLINLIK KÜPSEMINE</a:t>
            </a:r>
          </a:p>
          <a:p>
            <a:pPr fontAlgn="auto">
              <a:spcAft>
                <a:spcPts val="0"/>
              </a:spcAft>
            </a:pPr>
            <a:r>
              <a:rPr lang="et-EE" sz="2200" i="0" dirty="0">
                <a:ea typeface="Verdana" pitchFamily="34" charset="0"/>
                <a:cs typeface="Verdana" pitchFamily="34" charset="0"/>
              </a:rPr>
              <a:t>21.sajandi kahel esimesel kümnendil </a:t>
            </a:r>
          </a:p>
        </p:txBody>
      </p:sp>
      <p:sp>
        <p:nvSpPr>
          <p:cNvPr id="11" name="TextBox 10">
            <a:extLst>
              <a:ext uri="{FF2B5EF4-FFF2-40B4-BE49-F238E27FC236}">
                <a16:creationId xmlns:a16="http://schemas.microsoft.com/office/drawing/2014/main" id="{B55A1DE9-2810-426D-A761-36D10671AC52}"/>
              </a:ext>
            </a:extLst>
          </p:cNvPr>
          <p:cNvSpPr txBox="1"/>
          <p:nvPr/>
        </p:nvSpPr>
        <p:spPr>
          <a:xfrm>
            <a:off x="10884809" y="6342697"/>
            <a:ext cx="1055032" cy="400110"/>
          </a:xfrm>
          <a:prstGeom prst="rect">
            <a:avLst/>
          </a:prstGeom>
          <a:noFill/>
        </p:spPr>
        <p:txBody>
          <a:bodyPr wrap="none" rtlCol="0">
            <a:spAutoFit/>
          </a:bodyPr>
          <a:lstStyle/>
          <a:p>
            <a:r>
              <a:rPr lang="et-EE" sz="2000" dirty="0"/>
              <a:t>elanikku</a:t>
            </a:r>
            <a:endParaRPr lang="en-GB" sz="2000" dirty="0"/>
          </a:p>
        </p:txBody>
      </p:sp>
      <p:cxnSp>
        <p:nvCxnSpPr>
          <p:cNvPr id="3" name="Straight Arrow Connector 2">
            <a:extLst>
              <a:ext uri="{FF2B5EF4-FFF2-40B4-BE49-F238E27FC236}">
                <a16:creationId xmlns:a16="http://schemas.microsoft.com/office/drawing/2014/main" id="{B8031340-E541-411F-B42B-9B920EA745E9}"/>
              </a:ext>
            </a:extLst>
          </p:cNvPr>
          <p:cNvCxnSpPr/>
          <p:nvPr/>
        </p:nvCxnSpPr>
        <p:spPr>
          <a:xfrm>
            <a:off x="133142" y="256880"/>
            <a:ext cx="0" cy="58529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5297430A-AA9A-4E4C-B1CB-0B6CDE10166A}"/>
              </a:ext>
            </a:extLst>
          </p:cNvPr>
          <p:cNvCxnSpPr/>
          <p:nvPr/>
        </p:nvCxnSpPr>
        <p:spPr>
          <a:xfrm>
            <a:off x="235527" y="702428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42545D6-19BB-4DDE-85E1-9BF621BD9A0D}"/>
              </a:ext>
            </a:extLst>
          </p:cNvPr>
          <p:cNvSpPr txBox="1"/>
          <p:nvPr/>
        </p:nvSpPr>
        <p:spPr>
          <a:xfrm>
            <a:off x="92118" y="-67614"/>
            <a:ext cx="704039" cy="400110"/>
          </a:xfrm>
          <a:prstGeom prst="rect">
            <a:avLst/>
          </a:prstGeom>
          <a:noFill/>
        </p:spPr>
        <p:txBody>
          <a:bodyPr wrap="none" rtlCol="0">
            <a:spAutoFit/>
          </a:bodyPr>
          <a:lstStyle/>
          <a:p>
            <a:r>
              <a:rPr lang="et-EE" sz="2000" b="1" dirty="0"/>
              <a:t>2000</a:t>
            </a:r>
            <a:endParaRPr lang="en-GB" sz="2000" b="1" dirty="0"/>
          </a:p>
        </p:txBody>
      </p:sp>
      <p:sp>
        <p:nvSpPr>
          <p:cNvPr id="14" name="TextBox 13">
            <a:extLst>
              <a:ext uri="{FF2B5EF4-FFF2-40B4-BE49-F238E27FC236}">
                <a16:creationId xmlns:a16="http://schemas.microsoft.com/office/drawing/2014/main" id="{D1B7B8B3-A0C2-4005-9C6D-77E2CDE45CE8}"/>
              </a:ext>
            </a:extLst>
          </p:cNvPr>
          <p:cNvSpPr txBox="1"/>
          <p:nvPr/>
        </p:nvSpPr>
        <p:spPr>
          <a:xfrm>
            <a:off x="92118" y="6132726"/>
            <a:ext cx="704039" cy="400110"/>
          </a:xfrm>
          <a:prstGeom prst="rect">
            <a:avLst/>
          </a:prstGeom>
          <a:noFill/>
        </p:spPr>
        <p:txBody>
          <a:bodyPr wrap="none" rtlCol="0">
            <a:spAutoFit/>
          </a:bodyPr>
          <a:lstStyle/>
          <a:p>
            <a:r>
              <a:rPr lang="et-EE" sz="2000" b="1" dirty="0"/>
              <a:t>2022</a:t>
            </a:r>
            <a:endParaRPr lang="en-GB" sz="2000" b="1" dirty="0"/>
          </a:p>
        </p:txBody>
      </p:sp>
    </p:spTree>
    <p:extLst>
      <p:ext uri="{BB962C8B-B14F-4D97-AF65-F5344CB8AC3E}">
        <p14:creationId xmlns:p14="http://schemas.microsoft.com/office/powerpoint/2010/main" val="405230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300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500"/>
                                        <p:tgtEl>
                                          <p:spTgt spid="8">
                                            <p:txEl>
                                              <p:pRg st="0" end="0"/>
                                            </p:txEl>
                                          </p:spTgt>
                                        </p:tgtEl>
                                      </p:cBhvr>
                                    </p:animEffect>
                                  </p:childTnLst>
                                </p:cTn>
                              </p:par>
                              <p:par>
                                <p:cTn id="10" presetID="10" presetClass="entr" presetSubtype="0" fill="hold" nodeType="withEffect">
                                  <p:stCondLst>
                                    <p:cond delay="36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nodeType="withEffect">
                                  <p:stCondLst>
                                    <p:cond delay="4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550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630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nodeType="withEffect">
                                  <p:stCondLst>
                                    <p:cond delay="690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nodeType="withEffect">
                                  <p:stCondLst>
                                    <p:cond delay="750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nodeType="withEffect">
                                  <p:stCondLst>
                                    <p:cond delay="830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nodeType="withEffect">
                                  <p:stCondLst>
                                    <p:cond delay="910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nodeType="withEffect">
                                  <p:stCondLst>
                                    <p:cond delay="990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500"/>
                                        <p:tgtEl>
                                          <p:spTgt spid="8">
                                            <p:txEl>
                                              <p:pRg st="9" end="9"/>
                                            </p:txEl>
                                          </p:spTgt>
                                        </p:tgtEl>
                                      </p:cBhvr>
                                    </p:animEffect>
                                  </p:childTnLst>
                                </p:cTn>
                              </p:par>
                              <p:par>
                                <p:cTn id="37" presetID="10" presetClass="entr" presetSubtype="0" fill="hold" nodeType="withEffect">
                                  <p:stCondLst>
                                    <p:cond delay="1060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500"/>
                                        <p:tgtEl>
                                          <p:spTgt spid="8">
                                            <p:txEl>
                                              <p:pRg st="10" end="10"/>
                                            </p:txEl>
                                          </p:spTgt>
                                        </p:tgtEl>
                                      </p:cBhvr>
                                    </p:animEffect>
                                  </p:childTnLst>
                                </p:cTn>
                              </p:par>
                              <p:par>
                                <p:cTn id="40" presetID="10" presetClass="entr" presetSubtype="0" fill="hold" nodeType="withEffect">
                                  <p:stCondLst>
                                    <p:cond delay="11300"/>
                                  </p:stCondLst>
                                  <p:childTnLst>
                                    <p:set>
                                      <p:cBhvr>
                                        <p:cTn id="41" dur="1" fill="hold">
                                          <p:stCondLst>
                                            <p:cond delay="0"/>
                                          </p:stCondLst>
                                        </p:cTn>
                                        <p:tgtEl>
                                          <p:spTgt spid="8">
                                            <p:txEl>
                                              <p:pRg st="11" end="11"/>
                                            </p:txEl>
                                          </p:spTgt>
                                        </p:tgtEl>
                                        <p:attrNameLst>
                                          <p:attrName>style.visibility</p:attrName>
                                        </p:attrNameLst>
                                      </p:cBhvr>
                                      <p:to>
                                        <p:strVal val="visible"/>
                                      </p:to>
                                    </p:set>
                                    <p:animEffect transition="in" filter="fade">
                                      <p:cBhvr>
                                        <p:cTn id="42" dur="500"/>
                                        <p:tgtEl>
                                          <p:spTgt spid="8">
                                            <p:txEl>
                                              <p:pRg st="11" end="11"/>
                                            </p:txEl>
                                          </p:spTgt>
                                        </p:tgtEl>
                                      </p:cBhvr>
                                    </p:animEffect>
                                  </p:childTnLst>
                                </p:cTn>
                              </p:par>
                              <p:par>
                                <p:cTn id="43" presetID="10" presetClass="entr" presetSubtype="0" fill="hold" nodeType="withEffect">
                                  <p:stCondLst>
                                    <p:cond delay="12100"/>
                                  </p:stCondLst>
                                  <p:childTnLst>
                                    <p:set>
                                      <p:cBhvr>
                                        <p:cTn id="44" dur="1" fill="hold">
                                          <p:stCondLst>
                                            <p:cond delay="0"/>
                                          </p:stCondLst>
                                        </p:cTn>
                                        <p:tgtEl>
                                          <p:spTgt spid="8">
                                            <p:txEl>
                                              <p:pRg st="12" end="12"/>
                                            </p:txEl>
                                          </p:spTgt>
                                        </p:tgtEl>
                                        <p:attrNameLst>
                                          <p:attrName>style.visibility</p:attrName>
                                        </p:attrNameLst>
                                      </p:cBhvr>
                                      <p:to>
                                        <p:strVal val="visible"/>
                                      </p:to>
                                    </p:set>
                                    <p:animEffect transition="in" filter="fade">
                                      <p:cBhvr>
                                        <p:cTn id="45" dur="500"/>
                                        <p:tgtEl>
                                          <p:spTgt spid="8">
                                            <p:txEl>
                                              <p:pRg st="12" end="12"/>
                                            </p:txEl>
                                          </p:spTgt>
                                        </p:tgtEl>
                                      </p:cBhvr>
                                    </p:animEffect>
                                  </p:childTnLst>
                                </p:cTn>
                              </p:par>
                              <p:par>
                                <p:cTn id="46" presetID="10" presetClass="entr" presetSubtype="0" fill="hold" nodeType="withEffect">
                                  <p:stCondLst>
                                    <p:cond delay="12800"/>
                                  </p:stCondLst>
                                  <p:childTnLst>
                                    <p:set>
                                      <p:cBhvr>
                                        <p:cTn id="47" dur="1" fill="hold">
                                          <p:stCondLst>
                                            <p:cond delay="0"/>
                                          </p:stCondLst>
                                        </p:cTn>
                                        <p:tgtEl>
                                          <p:spTgt spid="8">
                                            <p:txEl>
                                              <p:pRg st="13" end="13"/>
                                            </p:txEl>
                                          </p:spTgt>
                                        </p:tgtEl>
                                        <p:attrNameLst>
                                          <p:attrName>style.visibility</p:attrName>
                                        </p:attrNameLst>
                                      </p:cBhvr>
                                      <p:to>
                                        <p:strVal val="visible"/>
                                      </p:to>
                                    </p:set>
                                    <p:animEffect transition="in" filter="fade">
                                      <p:cBhvr>
                                        <p:cTn id="48" dur="500"/>
                                        <p:tgtEl>
                                          <p:spTgt spid="8">
                                            <p:txEl>
                                              <p:pRg st="13" end="13"/>
                                            </p:txEl>
                                          </p:spTgt>
                                        </p:tgtEl>
                                      </p:cBhvr>
                                    </p:animEffect>
                                  </p:childTnLst>
                                </p:cTn>
                              </p:par>
                              <p:par>
                                <p:cTn id="49" presetID="10" presetClass="entr" presetSubtype="0" fill="hold" nodeType="withEffect">
                                  <p:stCondLst>
                                    <p:cond delay="13500"/>
                                  </p:stCondLst>
                                  <p:childTnLst>
                                    <p:set>
                                      <p:cBhvr>
                                        <p:cTn id="50" dur="1" fill="hold">
                                          <p:stCondLst>
                                            <p:cond delay="0"/>
                                          </p:stCondLst>
                                        </p:cTn>
                                        <p:tgtEl>
                                          <p:spTgt spid="8">
                                            <p:txEl>
                                              <p:pRg st="14" end="14"/>
                                            </p:txEl>
                                          </p:spTgt>
                                        </p:tgtEl>
                                        <p:attrNameLst>
                                          <p:attrName>style.visibility</p:attrName>
                                        </p:attrNameLst>
                                      </p:cBhvr>
                                      <p:to>
                                        <p:strVal val="visible"/>
                                      </p:to>
                                    </p:set>
                                    <p:animEffect transition="in" filter="fade">
                                      <p:cBhvr>
                                        <p:cTn id="51" dur="500"/>
                                        <p:tgtEl>
                                          <p:spTgt spid="8">
                                            <p:txEl>
                                              <p:pRg st="14" end="14"/>
                                            </p:txEl>
                                          </p:spTgt>
                                        </p:tgtEl>
                                      </p:cBhvr>
                                    </p:animEffect>
                                  </p:childTnLst>
                                </p:cTn>
                              </p:par>
                              <p:par>
                                <p:cTn id="52" presetID="10" presetClass="entr" presetSubtype="0" fill="hold" nodeType="withEffect">
                                  <p:stCondLst>
                                    <p:cond delay="14100"/>
                                  </p:stCondLst>
                                  <p:childTnLst>
                                    <p:set>
                                      <p:cBhvr>
                                        <p:cTn id="53" dur="1" fill="hold">
                                          <p:stCondLst>
                                            <p:cond delay="0"/>
                                          </p:stCondLst>
                                        </p:cTn>
                                        <p:tgtEl>
                                          <p:spTgt spid="8">
                                            <p:txEl>
                                              <p:pRg st="15" end="15"/>
                                            </p:txEl>
                                          </p:spTgt>
                                        </p:tgtEl>
                                        <p:attrNameLst>
                                          <p:attrName>style.visibility</p:attrName>
                                        </p:attrNameLst>
                                      </p:cBhvr>
                                      <p:to>
                                        <p:strVal val="visible"/>
                                      </p:to>
                                    </p:set>
                                    <p:animEffect transition="in" filter="fade">
                                      <p:cBhvr>
                                        <p:cTn id="54" dur="500"/>
                                        <p:tgtEl>
                                          <p:spTgt spid="8">
                                            <p:txEl>
                                              <p:pRg st="15" end="15"/>
                                            </p:txEl>
                                          </p:spTgt>
                                        </p:tgtEl>
                                      </p:cBhvr>
                                    </p:animEffect>
                                  </p:childTnLst>
                                </p:cTn>
                              </p:par>
                              <p:par>
                                <p:cTn id="55" presetID="10" presetClass="entr" presetSubtype="0" fill="hold" nodeType="withEffect">
                                  <p:stCondLst>
                                    <p:cond delay="14900"/>
                                  </p:stCondLst>
                                  <p:childTnLst>
                                    <p:set>
                                      <p:cBhvr>
                                        <p:cTn id="56" dur="1" fill="hold">
                                          <p:stCondLst>
                                            <p:cond delay="0"/>
                                          </p:stCondLst>
                                        </p:cTn>
                                        <p:tgtEl>
                                          <p:spTgt spid="8">
                                            <p:txEl>
                                              <p:pRg st="16" end="16"/>
                                            </p:txEl>
                                          </p:spTgt>
                                        </p:tgtEl>
                                        <p:attrNameLst>
                                          <p:attrName>style.visibility</p:attrName>
                                        </p:attrNameLst>
                                      </p:cBhvr>
                                      <p:to>
                                        <p:strVal val="visible"/>
                                      </p:to>
                                    </p:set>
                                    <p:animEffect transition="in" filter="fade">
                                      <p:cBhvr>
                                        <p:cTn id="57" dur="500"/>
                                        <p:tgtEl>
                                          <p:spTgt spid="8">
                                            <p:txEl>
                                              <p:pRg st="16" end="16"/>
                                            </p:txEl>
                                          </p:spTgt>
                                        </p:tgtEl>
                                      </p:cBhvr>
                                    </p:animEffect>
                                  </p:childTnLst>
                                </p:cTn>
                              </p:par>
                              <p:par>
                                <p:cTn id="58" presetID="10" presetClass="entr" presetSubtype="0" fill="hold" nodeType="withEffect">
                                  <p:stCondLst>
                                    <p:cond delay="15600"/>
                                  </p:stCondLst>
                                  <p:childTnLst>
                                    <p:set>
                                      <p:cBhvr>
                                        <p:cTn id="59" dur="1" fill="hold">
                                          <p:stCondLst>
                                            <p:cond delay="0"/>
                                          </p:stCondLst>
                                        </p:cTn>
                                        <p:tgtEl>
                                          <p:spTgt spid="8">
                                            <p:txEl>
                                              <p:pRg st="17" end="17"/>
                                            </p:txEl>
                                          </p:spTgt>
                                        </p:tgtEl>
                                        <p:attrNameLst>
                                          <p:attrName>style.visibility</p:attrName>
                                        </p:attrNameLst>
                                      </p:cBhvr>
                                      <p:to>
                                        <p:strVal val="visible"/>
                                      </p:to>
                                    </p:set>
                                    <p:animEffect transition="in" filter="fade">
                                      <p:cBhvr>
                                        <p:cTn id="60" dur="500"/>
                                        <p:tgtEl>
                                          <p:spTgt spid="8">
                                            <p:txEl>
                                              <p:pRg st="17" end="17"/>
                                            </p:txEl>
                                          </p:spTgt>
                                        </p:tgtEl>
                                      </p:cBhvr>
                                    </p:animEffect>
                                  </p:childTnLst>
                                </p:cTn>
                              </p:par>
                              <p:par>
                                <p:cTn id="61" presetID="10" presetClass="entr" presetSubtype="0" fill="hold" nodeType="withEffect">
                                  <p:stCondLst>
                                    <p:cond delay="16400"/>
                                  </p:stCondLst>
                                  <p:childTnLst>
                                    <p:set>
                                      <p:cBhvr>
                                        <p:cTn id="62" dur="1" fill="hold">
                                          <p:stCondLst>
                                            <p:cond delay="0"/>
                                          </p:stCondLst>
                                        </p:cTn>
                                        <p:tgtEl>
                                          <p:spTgt spid="8">
                                            <p:txEl>
                                              <p:pRg st="18" end="18"/>
                                            </p:txEl>
                                          </p:spTgt>
                                        </p:tgtEl>
                                        <p:attrNameLst>
                                          <p:attrName>style.visibility</p:attrName>
                                        </p:attrNameLst>
                                      </p:cBhvr>
                                      <p:to>
                                        <p:strVal val="visible"/>
                                      </p:to>
                                    </p:set>
                                    <p:animEffect transition="in" filter="fade">
                                      <p:cBhvr>
                                        <p:cTn id="63" dur="500"/>
                                        <p:tgtEl>
                                          <p:spTgt spid="8">
                                            <p:txEl>
                                              <p:pRg st="18" end="18"/>
                                            </p:txEl>
                                          </p:spTgt>
                                        </p:tgtEl>
                                      </p:cBhvr>
                                    </p:animEffect>
                                  </p:childTnLst>
                                </p:cTn>
                              </p:par>
                              <p:par>
                                <p:cTn id="64" presetID="10" presetClass="entr" presetSubtype="0" fill="hold" nodeType="withEffect">
                                  <p:stCondLst>
                                    <p:cond delay="17000"/>
                                  </p:stCondLst>
                                  <p:childTnLst>
                                    <p:set>
                                      <p:cBhvr>
                                        <p:cTn id="65" dur="1" fill="hold">
                                          <p:stCondLst>
                                            <p:cond delay="0"/>
                                          </p:stCondLst>
                                        </p:cTn>
                                        <p:tgtEl>
                                          <p:spTgt spid="8">
                                            <p:txEl>
                                              <p:pRg st="19" end="19"/>
                                            </p:txEl>
                                          </p:spTgt>
                                        </p:tgtEl>
                                        <p:attrNameLst>
                                          <p:attrName>style.visibility</p:attrName>
                                        </p:attrNameLst>
                                      </p:cBhvr>
                                      <p:to>
                                        <p:strVal val="visible"/>
                                      </p:to>
                                    </p:set>
                                    <p:animEffect transition="in" filter="fade">
                                      <p:cBhvr>
                                        <p:cTn id="66" dur="500"/>
                                        <p:tgtEl>
                                          <p:spTgt spid="8">
                                            <p:txEl>
                                              <p:pRg st="19" end="19"/>
                                            </p:txEl>
                                          </p:spTgt>
                                        </p:tgtEl>
                                      </p:cBhvr>
                                    </p:animEffect>
                                  </p:childTnLst>
                                </p:cTn>
                              </p:par>
                              <p:par>
                                <p:cTn id="67" presetID="10" presetClass="entr" presetSubtype="0" fill="hold" nodeType="withEffect">
                                  <p:stCondLst>
                                    <p:cond delay="17700"/>
                                  </p:stCondLst>
                                  <p:childTnLst>
                                    <p:set>
                                      <p:cBhvr>
                                        <p:cTn id="68" dur="1" fill="hold">
                                          <p:stCondLst>
                                            <p:cond delay="0"/>
                                          </p:stCondLst>
                                        </p:cTn>
                                        <p:tgtEl>
                                          <p:spTgt spid="8">
                                            <p:txEl>
                                              <p:pRg st="20" end="20"/>
                                            </p:txEl>
                                          </p:spTgt>
                                        </p:tgtEl>
                                        <p:attrNameLst>
                                          <p:attrName>style.visibility</p:attrName>
                                        </p:attrNameLst>
                                      </p:cBhvr>
                                      <p:to>
                                        <p:strVal val="visible"/>
                                      </p:to>
                                    </p:set>
                                    <p:animEffect transition="in" filter="fade">
                                      <p:cBhvr>
                                        <p:cTn id="69" dur="500"/>
                                        <p:tgtEl>
                                          <p:spTgt spid="8">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5759"/>
            <a:ext cx="10972800" cy="1242877"/>
          </a:xfrm>
        </p:spPr>
        <p:txBody>
          <a:bodyPr>
            <a:normAutofit fontScale="90000"/>
          </a:bodyPr>
          <a:lstStyle/>
          <a:p>
            <a:r>
              <a:rPr lang="et-EE" sz="4000" b="1" dirty="0">
                <a:effectLst>
                  <a:outerShdw blurRad="38100" dist="38100" dir="2700000" algn="tl">
                    <a:srgbClr val="000000">
                      <a:alpha val="43137"/>
                    </a:srgbClr>
                  </a:outerShdw>
                </a:effectLst>
              </a:rPr>
              <a:t>Miks?</a:t>
            </a:r>
            <a:br>
              <a:rPr lang="et-EE" sz="3600" b="1" dirty="0"/>
            </a:br>
            <a:r>
              <a:rPr lang="et-EE" sz="3600" b="1" dirty="0"/>
              <a:t>Uue kodu valik: linn, eeslinn või </a:t>
            </a:r>
            <a:r>
              <a:rPr lang="et-EE" sz="3600" b="1" dirty="0" err="1"/>
              <a:t>kauglinn</a:t>
            </a:r>
            <a:r>
              <a:rPr lang="et-EE" sz="3600" b="1" dirty="0"/>
              <a:t>,</a:t>
            </a:r>
            <a:br>
              <a:rPr lang="et-EE" sz="3600" b="1" dirty="0"/>
            </a:br>
            <a:r>
              <a:rPr lang="et-EE" sz="3600" b="1" dirty="0"/>
              <a:t>korter, ridaelamu või eramu</a:t>
            </a:r>
            <a:br>
              <a:rPr lang="et-EE" sz="3400" b="1" dirty="0">
                <a:solidFill>
                  <a:schemeClr val="tx2"/>
                </a:solidFill>
                <a:effectLst>
                  <a:outerShdw blurRad="38100" dist="38100" dir="2700000" algn="tl">
                    <a:srgbClr val="000000">
                      <a:alpha val="43137"/>
                    </a:srgbClr>
                  </a:outerShdw>
                </a:effectLst>
              </a:rPr>
            </a:br>
            <a:endParaRPr lang="et-EE" sz="3400"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68749" y="1605064"/>
            <a:ext cx="8709498" cy="5252936"/>
          </a:xfrm>
        </p:spPr>
        <p:txBody>
          <a:bodyPr>
            <a:normAutofit fontScale="92500"/>
          </a:bodyPr>
          <a:lstStyle/>
          <a:p>
            <a:pPr marL="0" indent="0">
              <a:buNone/>
            </a:pPr>
            <a:r>
              <a:rPr lang="et-EE" sz="2600" dirty="0">
                <a:effectLst>
                  <a:outerShdw blurRad="38100" dist="38100" dir="2700000" algn="tl">
                    <a:srgbClr val="000000">
                      <a:alpha val="43137"/>
                    </a:srgbClr>
                  </a:outerShdw>
                </a:effectLst>
              </a:rPr>
              <a:t>Elukohavalik/koduvalik on ratsionaalne majandusotsus </a:t>
            </a:r>
            <a:r>
              <a:rPr lang="et-EE" sz="2600" b="1" dirty="0">
                <a:effectLst>
                  <a:outerShdw blurRad="38100" dist="38100" dir="2700000" algn="tl">
                    <a:srgbClr val="000000">
                      <a:alpha val="43137"/>
                    </a:srgbClr>
                  </a:outerShdw>
                </a:effectLst>
              </a:rPr>
              <a:t>vajaduste, võimaluste ja huvide/eelistuste/ideaalide</a:t>
            </a:r>
            <a:r>
              <a:rPr lang="et-EE" sz="2600" dirty="0">
                <a:effectLst>
                  <a:outerShdw blurRad="38100" dist="38100" dir="2700000" algn="tl">
                    <a:srgbClr val="000000">
                      <a:alpha val="43137"/>
                    </a:srgbClr>
                  </a:outerShdw>
                </a:effectLst>
              </a:rPr>
              <a:t> </a:t>
            </a:r>
            <a:r>
              <a:rPr lang="et-EE" sz="2600" dirty="0" err="1">
                <a:effectLst>
                  <a:outerShdw blurRad="38100" dist="38100" dir="2700000" algn="tl">
                    <a:srgbClr val="000000">
                      <a:alpha val="43137"/>
                    </a:srgbClr>
                  </a:outerShdw>
                </a:effectLst>
              </a:rPr>
              <a:t>trilemmas</a:t>
            </a:r>
            <a:r>
              <a:rPr lang="et-EE" sz="2600" dirty="0">
                <a:effectLst>
                  <a:outerShdw blurRad="38100" dist="38100" dir="2700000" algn="tl">
                    <a:srgbClr val="000000">
                      <a:alpha val="43137"/>
                    </a:srgbClr>
                  </a:outerShdw>
                </a:effectLst>
              </a:rPr>
              <a:t>.</a:t>
            </a:r>
          </a:p>
          <a:p>
            <a:r>
              <a:rPr lang="et-EE" sz="2600" dirty="0">
                <a:effectLst>
                  <a:outerShdw blurRad="38100" dist="38100" dir="2700000" algn="tl">
                    <a:srgbClr val="000000">
                      <a:alpha val="43137"/>
                    </a:srgbClr>
                  </a:outerShdw>
                </a:effectLst>
              </a:rPr>
              <a:t>Kodueelistus:  uus ja suurem, elamutüüp, hüvelisem ja kvaliteetsem kodukeskkond. </a:t>
            </a:r>
          </a:p>
          <a:p>
            <a:r>
              <a:rPr lang="et-EE" sz="2600" dirty="0">
                <a:effectLst>
                  <a:outerShdw blurRad="38100" dist="38100" dir="2700000" algn="tl">
                    <a:srgbClr val="000000">
                      <a:alpha val="43137"/>
                    </a:srgbClr>
                  </a:outerShdw>
                </a:effectLst>
              </a:rPr>
              <a:t>Perestruktuuri muutus – ‘noormehest saab isa’</a:t>
            </a:r>
          </a:p>
          <a:p>
            <a:r>
              <a:rPr lang="et-EE" sz="2600" dirty="0">
                <a:effectLst>
                  <a:outerShdw blurRad="38100" dist="38100" dir="2700000" algn="tl">
                    <a:srgbClr val="000000">
                      <a:alpha val="43137"/>
                    </a:srgbClr>
                  </a:outerShdw>
                </a:effectLst>
              </a:rPr>
              <a:t>Kapitali akumulatsioon, varakapitali tootlikkus kõrge</a:t>
            </a:r>
          </a:p>
          <a:p>
            <a:r>
              <a:rPr lang="et-EE" sz="2600" dirty="0">
                <a:effectLst>
                  <a:outerShdw blurRad="38100" dist="38100" dir="2700000" algn="tl">
                    <a:srgbClr val="000000">
                      <a:alpha val="43137"/>
                    </a:srgbClr>
                  </a:outerShdw>
                </a:effectLst>
              </a:rPr>
              <a:t>Eeslinlik elukeskkond ja kodutänav – hõredam, rohelisem, uuem</a:t>
            </a:r>
          </a:p>
          <a:p>
            <a:r>
              <a:rPr lang="et-EE" sz="2600" dirty="0">
                <a:effectLst>
                  <a:outerShdw blurRad="38100" dist="38100" dir="2700000" algn="tl">
                    <a:srgbClr val="000000">
                      <a:alpha val="43137"/>
                    </a:srgbClr>
                  </a:outerShdw>
                </a:effectLst>
              </a:rPr>
              <a:t>Eeslinna elumudel – edasipüüdlik, pere, auto, hobid-sport…  </a:t>
            </a:r>
          </a:p>
          <a:p>
            <a:pPr marL="0" indent="0">
              <a:buNone/>
            </a:pPr>
            <a:r>
              <a:rPr lang="et-EE" sz="2600" b="1" dirty="0">
                <a:effectLst>
                  <a:outerShdw blurRad="38100" dist="38100" dir="2700000" algn="tl">
                    <a:srgbClr val="000000">
                      <a:alpha val="43137"/>
                    </a:srgbClr>
                  </a:outerShdw>
                </a:effectLst>
              </a:rPr>
              <a:t>Asukohaliselt</a:t>
            </a:r>
          </a:p>
          <a:p>
            <a:r>
              <a:rPr lang="et-EE" sz="2600" dirty="0">
                <a:effectLst>
                  <a:outerShdw blurRad="38100" dist="38100" dir="2700000" algn="tl">
                    <a:srgbClr val="000000">
                      <a:alpha val="43137"/>
                    </a:srgbClr>
                  </a:outerShdw>
                </a:effectLst>
              </a:rPr>
              <a:t>Linna serval, kodulähedus tinglik (auto), pääseb lihtsalt liikuma </a:t>
            </a:r>
          </a:p>
          <a:p>
            <a:r>
              <a:rPr lang="et-EE" sz="2600" dirty="0">
                <a:effectLst>
                  <a:outerShdw blurRad="38100" dist="38100" dir="2700000" algn="tl">
                    <a:srgbClr val="000000">
                      <a:alpha val="43137"/>
                    </a:srgbClr>
                  </a:outerShdw>
                </a:effectLst>
              </a:rPr>
              <a:t>Teatav eelistus endise elukoha suunal </a:t>
            </a:r>
            <a:r>
              <a:rPr lang="et-EE" sz="1900" dirty="0"/>
              <a:t>a la  Annelinn-&gt;Ihaste-</a:t>
            </a:r>
            <a:r>
              <a:rPr lang="et-EE" sz="1900" dirty="0" err="1"/>
              <a:t>Veibri</a:t>
            </a:r>
            <a:r>
              <a:rPr lang="et-EE" sz="1900" dirty="0"/>
              <a:t>  </a:t>
            </a:r>
          </a:p>
          <a:p>
            <a:pPr marL="0" indent="0">
              <a:buNone/>
            </a:pPr>
            <a:endParaRPr lang="et-EE" sz="2600" dirty="0">
              <a:effectLst>
                <a:outerShdw blurRad="38100" dist="38100" dir="2700000" algn="tl">
                  <a:srgbClr val="000000">
                    <a:alpha val="43137"/>
                  </a:srgbClr>
                </a:outerShdw>
              </a:effectLst>
            </a:endParaRPr>
          </a:p>
          <a:p>
            <a:pPr marL="0" indent="0">
              <a:buNone/>
            </a:pPr>
            <a:endParaRPr lang="et-EE" sz="2600" dirty="0"/>
          </a:p>
        </p:txBody>
      </p:sp>
    </p:spTree>
    <p:extLst>
      <p:ext uri="{BB962C8B-B14F-4D97-AF65-F5344CB8AC3E}">
        <p14:creationId xmlns:p14="http://schemas.microsoft.com/office/powerpoint/2010/main" val="234655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250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32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44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53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620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700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09908" y="2445457"/>
            <a:ext cx="6831943" cy="1790212"/>
          </a:xfrm>
          <a:prstGeom prst="rect">
            <a:avLst/>
          </a:prstGeom>
          <a:scene3d>
            <a:camera prst="orthographicFront">
              <a:rot lat="20999999" lon="0" rev="0"/>
            </a:camera>
            <a:lightRig rig="threePt" dir="t"/>
          </a:scene3d>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t-EE" sz="3600" b="1" i="0" dirty="0">
                <a:effectLst>
                  <a:outerShdw blurRad="38100" dist="38100" dir="2700000" algn="tl">
                    <a:srgbClr val="000000">
                      <a:alpha val="43137"/>
                    </a:srgbClr>
                  </a:outerShdw>
                </a:effectLst>
                <a:ea typeface="Verdana" pitchFamily="34" charset="0"/>
                <a:cs typeface="Verdana" pitchFamily="34" charset="0"/>
              </a:rPr>
              <a:t>Kasv kahekümnendatel</a:t>
            </a:r>
          </a:p>
          <a:p>
            <a:pPr fontAlgn="auto">
              <a:spcAft>
                <a:spcPts val="0"/>
              </a:spcAft>
            </a:pPr>
            <a:endParaRPr lang="et-EE" sz="4200" b="1" i="0" dirty="0">
              <a:effectLst>
                <a:outerShdw blurRad="38100" dist="38100" dir="2700000" algn="tl">
                  <a:srgbClr val="000000">
                    <a:alpha val="43137"/>
                  </a:srgbClr>
                </a:outerShdw>
              </a:effectLst>
              <a:ea typeface="Verdana" pitchFamily="34" charset="0"/>
              <a:cs typeface="Verdana" pitchFamily="34" charset="0"/>
            </a:endParaRPr>
          </a:p>
          <a:p>
            <a:pPr fontAlgn="auto">
              <a:spcAft>
                <a:spcPts val="0"/>
              </a:spcAft>
            </a:pPr>
            <a:r>
              <a:rPr lang="et-EE" sz="3600" dirty="0">
                <a:ea typeface="Verdana" pitchFamily="34" charset="0"/>
                <a:cs typeface="Verdana" pitchFamily="34" charset="0"/>
              </a:rPr>
              <a:t>mis saab edasi?</a:t>
            </a:r>
            <a:endParaRPr lang="et-EE" sz="3600" i="0" dirty="0">
              <a:ea typeface="Verdana" pitchFamily="34" charset="0"/>
              <a:cs typeface="Verdana" pitchFamily="34" charset="0"/>
            </a:endParaRPr>
          </a:p>
        </p:txBody>
      </p:sp>
    </p:spTree>
    <p:extLst>
      <p:ext uri="{BB962C8B-B14F-4D97-AF65-F5344CB8AC3E}">
        <p14:creationId xmlns:p14="http://schemas.microsoft.com/office/powerpoint/2010/main" val="31678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149246" y="298475"/>
            <a:ext cx="789350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t-EE" altLang="en-US" sz="3600" b="1"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Tartu maakonnaplaneeringus </a:t>
            </a:r>
            <a:r>
              <a:rPr kumimoji="0" lang="et-EE" altLang="en-US" sz="3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(2015)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t-EE" altLang="en-US" sz="3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AA2 14 eeslinna asumit</a:t>
            </a:r>
            <a:endParaRPr kumimoji="0" lang="et-EE" altLang="en-US" sz="36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4781737" y="1560359"/>
            <a:ext cx="21255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t-EE" altLang="en-US" sz="3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Vahi 4600 </a:t>
            </a:r>
            <a:r>
              <a:rPr kumimoji="0" lang="et-EE" altLang="en-US" sz="3000" b="1"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el</a:t>
            </a:r>
            <a:endParaRPr kumimoji="0" lang="et-EE" altLang="en-US" sz="3000" b="0" i="0" u="none" strike="noStrike" cap="none" normalizeH="0" baseline="0" dirty="0">
              <a:ln>
                <a:noFill/>
              </a:ln>
              <a:solidFill>
                <a:schemeClr val="tx1"/>
              </a:solidFill>
              <a:effectLst/>
              <a:latin typeface="Arial" pitchFamily="34" charset="0"/>
              <a:cs typeface="Arial" pitchFamily="34" charset="0"/>
            </a:endParaRPr>
          </a:p>
        </p:txBody>
      </p:sp>
      <p:pic>
        <p:nvPicPr>
          <p:cNvPr id="9" name="Picture 8" descr="C:\Users\Martin\Documents\Doktorantuur\Doktoritöö\Tartu maakonnaplaneering\Lähteülesanne\Tiheasumid\Uus\Cropp\Vahi-Tila.png"/>
          <p:cNvPicPr/>
          <p:nvPr/>
        </p:nvPicPr>
        <p:blipFill>
          <a:blip r:embed="rId3" cstate="print"/>
          <a:srcRect/>
          <a:stretch>
            <a:fillRect/>
          </a:stretch>
        </p:blipFill>
        <p:spPr bwMode="auto">
          <a:xfrm>
            <a:off x="3771457" y="2208311"/>
            <a:ext cx="4146078" cy="4567308"/>
          </a:xfrm>
          <a:prstGeom prst="rect">
            <a:avLst/>
          </a:prstGeom>
          <a:noFill/>
          <a:ln w="9525">
            <a:noFill/>
            <a:miter lim="800000"/>
            <a:headEnd/>
            <a:tailEnd/>
          </a:ln>
        </p:spPr>
      </p:pic>
    </p:spTree>
    <p:extLst>
      <p:ext uri="{BB962C8B-B14F-4D97-AF65-F5344CB8AC3E}">
        <p14:creationId xmlns:p14="http://schemas.microsoft.com/office/powerpoint/2010/main" val="66420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1A68-7FB4-4250-B14E-0E0C628A445B}"/>
              </a:ext>
            </a:extLst>
          </p:cNvPr>
          <p:cNvSpPr>
            <a:spLocks noGrp="1"/>
          </p:cNvSpPr>
          <p:nvPr>
            <p:ph type="title"/>
          </p:nvPr>
        </p:nvSpPr>
        <p:spPr>
          <a:xfrm>
            <a:off x="6696072" y="155575"/>
            <a:ext cx="5238753" cy="1325563"/>
          </a:xfrm>
        </p:spPr>
        <p:txBody>
          <a:bodyPr>
            <a:normAutofit fontScale="90000"/>
          </a:bodyPr>
          <a:lstStyle/>
          <a:p>
            <a:r>
              <a:rPr lang="et-EE" sz="3600" b="1" dirty="0">
                <a:effectLst>
                  <a:outerShdw blurRad="38100" dist="38100" dir="2700000" algn="tl">
                    <a:srgbClr val="000000">
                      <a:alpha val="43137"/>
                    </a:srgbClr>
                  </a:outerShdw>
                </a:effectLst>
                <a:latin typeface="+mn-lt"/>
              </a:rPr>
              <a:t>Suur-Tartu stsenaarium 2040</a:t>
            </a:r>
            <a:br>
              <a:rPr lang="et-EE" sz="3200" b="1" dirty="0"/>
            </a:br>
            <a:endParaRPr lang="en-GB" sz="3200" b="1" dirty="0"/>
          </a:p>
        </p:txBody>
      </p:sp>
      <p:sp>
        <p:nvSpPr>
          <p:cNvPr id="3" name="Content Placeholder 2">
            <a:extLst>
              <a:ext uri="{FF2B5EF4-FFF2-40B4-BE49-F238E27FC236}">
                <a16:creationId xmlns:a16="http://schemas.microsoft.com/office/drawing/2014/main" id="{F5370FDB-47D1-43B6-990E-A840DCB032ED}"/>
              </a:ext>
            </a:extLst>
          </p:cNvPr>
          <p:cNvSpPr>
            <a:spLocks noGrp="1"/>
          </p:cNvSpPr>
          <p:nvPr>
            <p:ph idx="1"/>
          </p:nvPr>
        </p:nvSpPr>
        <p:spPr>
          <a:xfrm>
            <a:off x="5823751" y="925128"/>
            <a:ext cx="6368249" cy="5253731"/>
          </a:xfrm>
        </p:spPr>
        <p:txBody>
          <a:bodyPr>
            <a:normAutofit/>
          </a:bodyPr>
          <a:lstStyle/>
          <a:p>
            <a:r>
              <a:rPr lang="et-EE" dirty="0"/>
              <a:t>6000 uut kodu linnas – 8000 eeslinnas.</a:t>
            </a:r>
          </a:p>
          <a:p>
            <a:pPr marL="0" indent="0">
              <a:buNone/>
            </a:pPr>
            <a:r>
              <a:rPr lang="et-EE" dirty="0"/>
              <a:t>	400:500 aastas</a:t>
            </a:r>
          </a:p>
          <a:p>
            <a:r>
              <a:rPr lang="et-EE" b="1" dirty="0"/>
              <a:t>Kesklinn, sh Ülejõe: </a:t>
            </a:r>
            <a:r>
              <a:rPr lang="et-EE" dirty="0"/>
              <a:t>+1000 kodu</a:t>
            </a:r>
          </a:p>
          <a:p>
            <a:r>
              <a:rPr lang="et-EE" b="1" dirty="0"/>
              <a:t>Kasvualad</a:t>
            </a:r>
            <a:r>
              <a:rPr lang="et-EE" dirty="0"/>
              <a:t> servalinnas: Raadi, Jaamamõisa, Taga-Annelinn, Ränilinn, </a:t>
            </a:r>
            <a:r>
              <a:rPr lang="et-EE" dirty="0" err="1"/>
              <a:t>Kvissentali</a:t>
            </a:r>
            <a:r>
              <a:rPr lang="et-EE" dirty="0"/>
              <a:t>. </a:t>
            </a:r>
          </a:p>
          <a:p>
            <a:r>
              <a:rPr lang="et-EE" b="1" dirty="0"/>
              <a:t>Uuendusalad</a:t>
            </a:r>
            <a:r>
              <a:rPr lang="et-EE" dirty="0"/>
              <a:t> korterelamukvartalid, ka aedlinnad</a:t>
            </a:r>
          </a:p>
        </p:txBody>
      </p:sp>
      <p:pic>
        <p:nvPicPr>
          <p:cNvPr id="5" name="Picture 4">
            <a:extLst>
              <a:ext uri="{FF2B5EF4-FFF2-40B4-BE49-F238E27FC236}">
                <a16:creationId xmlns:a16="http://schemas.microsoft.com/office/drawing/2014/main" id="{730F41F0-96E2-4EF4-8C68-5149A0AE98C5}"/>
              </a:ext>
            </a:extLst>
          </p:cNvPr>
          <p:cNvPicPr/>
          <p:nvPr/>
        </p:nvPicPr>
        <p:blipFill rotWithShape="1">
          <a:blip r:embed="rId2"/>
          <a:srcRect t="1036" b="18145"/>
          <a:stretch/>
        </p:blipFill>
        <p:spPr bwMode="auto">
          <a:xfrm>
            <a:off x="-64766" y="18414"/>
            <a:ext cx="5577799" cy="6861779"/>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56E5CAAD-2456-4423-B6C9-DF104AF56644}"/>
              </a:ext>
            </a:extLst>
          </p:cNvPr>
          <p:cNvPicPr>
            <a:picLocks noChangeAspect="1"/>
          </p:cNvPicPr>
          <p:nvPr/>
        </p:nvPicPr>
        <p:blipFill>
          <a:blip r:embed="rId3"/>
          <a:stretch>
            <a:fillRect/>
          </a:stretch>
        </p:blipFill>
        <p:spPr>
          <a:xfrm>
            <a:off x="5823751" y="4824337"/>
            <a:ext cx="7571138" cy="2124075"/>
          </a:xfrm>
          <a:prstGeom prst="rect">
            <a:avLst/>
          </a:prstGeom>
        </p:spPr>
      </p:pic>
    </p:spTree>
    <p:extLst>
      <p:ext uri="{BB962C8B-B14F-4D97-AF65-F5344CB8AC3E}">
        <p14:creationId xmlns:p14="http://schemas.microsoft.com/office/powerpoint/2010/main" val="184267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1A68-7FB4-4250-B14E-0E0C628A445B}"/>
              </a:ext>
            </a:extLst>
          </p:cNvPr>
          <p:cNvSpPr>
            <a:spLocks noGrp="1"/>
          </p:cNvSpPr>
          <p:nvPr>
            <p:ph type="title"/>
          </p:nvPr>
        </p:nvSpPr>
        <p:spPr>
          <a:xfrm>
            <a:off x="1764792" y="181673"/>
            <a:ext cx="8458200" cy="1325563"/>
          </a:xfrm>
        </p:spPr>
        <p:txBody>
          <a:bodyPr>
            <a:normAutofit/>
          </a:bodyPr>
          <a:lstStyle/>
          <a:p>
            <a:r>
              <a:rPr lang="et-EE" sz="3600" b="1" dirty="0">
                <a:effectLst>
                  <a:outerShdw blurRad="38100" dist="38100" dir="2700000" algn="tl">
                    <a:srgbClr val="000000">
                      <a:alpha val="43137"/>
                    </a:srgbClr>
                  </a:outerShdw>
                </a:effectLst>
                <a:latin typeface="+mn-lt"/>
              </a:rPr>
              <a:t>Tartu linnapiirkonna rändepotentsiaal 2020ndatel. Eeslinlane?</a:t>
            </a:r>
            <a:endParaRPr lang="en-GB" sz="32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F5370FDB-47D1-43B6-990E-A840DCB032ED}"/>
              </a:ext>
            </a:extLst>
          </p:cNvPr>
          <p:cNvSpPr>
            <a:spLocks noGrp="1"/>
          </p:cNvSpPr>
          <p:nvPr>
            <p:ph idx="1"/>
          </p:nvPr>
        </p:nvSpPr>
        <p:spPr>
          <a:xfrm>
            <a:off x="751916" y="1507236"/>
            <a:ext cx="10120884" cy="4843463"/>
          </a:xfrm>
        </p:spPr>
        <p:txBody>
          <a:bodyPr>
            <a:normAutofit/>
          </a:bodyPr>
          <a:lstStyle/>
          <a:p>
            <a:r>
              <a:rPr lang="et-EE" dirty="0"/>
              <a:t>Haridusränne ülikoolidesse, aga ka gümnaasiumi ja kutsekooli</a:t>
            </a:r>
          </a:p>
          <a:p>
            <a:pPr marL="0" indent="0">
              <a:buNone/>
            </a:pPr>
            <a:r>
              <a:rPr lang="et-EE" dirty="0"/>
              <a:t>	(+ tööpõlve alustamine siin)</a:t>
            </a:r>
          </a:p>
          <a:p>
            <a:r>
              <a:rPr lang="et-EE" dirty="0"/>
              <a:t>Rahvusvaheline haridus- ja tööränne (talendid ja ukrainlased)</a:t>
            </a:r>
          </a:p>
          <a:p>
            <a:r>
              <a:rPr lang="et-EE" dirty="0"/>
              <a:t>Elukvaliteedi ränne kõikjalt Eestist (</a:t>
            </a:r>
            <a:r>
              <a:rPr lang="et-EE" dirty="0" err="1"/>
              <a:t>siseääremaad</a:t>
            </a:r>
            <a:r>
              <a:rPr lang="et-EE" dirty="0"/>
              <a:t>)</a:t>
            </a:r>
          </a:p>
          <a:p>
            <a:r>
              <a:rPr lang="et-EE" dirty="0"/>
              <a:t>Tööränne maakondadest  (maa-asulatest: kaua sa pendeldad!)</a:t>
            </a:r>
          </a:p>
          <a:p>
            <a:endParaRPr lang="et-EE" dirty="0"/>
          </a:p>
          <a:p>
            <a:r>
              <a:rPr lang="et-EE" dirty="0"/>
              <a:t>Tagasiränne välismaalt?</a:t>
            </a:r>
          </a:p>
          <a:p>
            <a:r>
              <a:rPr lang="et-EE" dirty="0"/>
              <a:t>Tagasiränne Tallinnast? </a:t>
            </a:r>
            <a:endParaRPr lang="et-EE" b="1" dirty="0"/>
          </a:p>
        </p:txBody>
      </p:sp>
    </p:spTree>
    <p:extLst>
      <p:ext uri="{BB962C8B-B14F-4D97-AF65-F5344CB8AC3E}">
        <p14:creationId xmlns:p14="http://schemas.microsoft.com/office/powerpoint/2010/main" val="280614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600"/>
                                        <p:tgtEl>
                                          <p:spTgt spid="3">
                                            <p:txEl>
                                              <p:pRg st="2" end="2"/>
                                            </p:txEl>
                                          </p:spTgt>
                                        </p:tgtEl>
                                      </p:cBhvr>
                                    </p:animEffect>
                                  </p:childTnLst>
                                </p:cTn>
                              </p:par>
                              <p:par>
                                <p:cTn id="14" presetID="10" presetClass="entr" presetSubtype="0" fill="hold" nodeType="withEffect">
                                  <p:stCondLst>
                                    <p:cond delay="32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450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580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670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6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ahi020216.jpg"/>
          <p:cNvPicPr>
            <a:picLocks noChangeAspect="1"/>
          </p:cNvPicPr>
          <p:nvPr/>
        </p:nvPicPr>
        <p:blipFill>
          <a:blip r:embed="rId3" cstate="print">
            <a:alphaModFix amt="58000"/>
          </a:blip>
          <a:stretch>
            <a:fillRect/>
          </a:stretch>
        </p:blipFill>
        <p:spPr>
          <a:xfrm>
            <a:off x="-156931" y="-2286000"/>
            <a:ext cx="12192000" cy="9144000"/>
          </a:xfrm>
          <a:prstGeom prst="rect">
            <a:avLst/>
          </a:prstGeom>
        </p:spPr>
      </p:pic>
      <p:sp>
        <p:nvSpPr>
          <p:cNvPr id="3" name="Content Placeholder 2">
            <a:extLst>
              <a:ext uri="{FF2B5EF4-FFF2-40B4-BE49-F238E27FC236}">
                <a16:creationId xmlns:a16="http://schemas.microsoft.com/office/drawing/2014/main" id="{5E36E155-4D06-4308-8569-92164589FBF0}"/>
              </a:ext>
            </a:extLst>
          </p:cNvPr>
          <p:cNvSpPr>
            <a:spLocks noGrp="1"/>
          </p:cNvSpPr>
          <p:nvPr>
            <p:ph idx="1"/>
          </p:nvPr>
        </p:nvSpPr>
        <p:spPr>
          <a:xfrm>
            <a:off x="1976004" y="2940051"/>
            <a:ext cx="9469762" cy="3917949"/>
          </a:xfrm>
        </p:spPr>
        <p:txBody>
          <a:bodyPr>
            <a:normAutofit/>
          </a:bodyPr>
          <a:lstStyle/>
          <a:p>
            <a:r>
              <a:rPr lang="et-EE" sz="2600" dirty="0"/>
              <a:t>Ajalooline </a:t>
            </a:r>
            <a:r>
              <a:rPr lang="et-EE" sz="2600" dirty="0" err="1"/>
              <a:t>ühekeskuseline</a:t>
            </a:r>
            <a:r>
              <a:rPr lang="et-EE" sz="2600" dirty="0"/>
              <a:t> kompaktlinn – kaduvik. Haldus- ja asustuspiirid kunstlikud. </a:t>
            </a:r>
            <a:endParaRPr lang="et-EE" sz="2600" dirty="0">
              <a:effectLst>
                <a:outerShdw blurRad="38100" dist="38100" dir="2700000" algn="tl">
                  <a:srgbClr val="000000">
                    <a:alpha val="43137"/>
                  </a:srgbClr>
                </a:outerShdw>
              </a:effectLst>
            </a:endParaRPr>
          </a:p>
          <a:p>
            <a:r>
              <a:rPr lang="et-EE" sz="2600" dirty="0"/>
              <a:t>Koduomanike kinnisvarademokraatia – uus ja suurem kodu veerandil. </a:t>
            </a:r>
          </a:p>
          <a:p>
            <a:r>
              <a:rPr lang="et-EE" sz="2600" dirty="0"/>
              <a:t>Eeslinnastumine pumbamehhanism, mis aitab tõmbab inimesi linna, parandab elutingimusi, ka elukvaliteeti ning tõmbab ka majanduse käima.</a:t>
            </a:r>
          </a:p>
          <a:p>
            <a:r>
              <a:rPr lang="et-EE" sz="2600" dirty="0"/>
              <a:t>Raadil on asukohakvaliteeti kasvupoolusena. Tartu kolmas keskus</a:t>
            </a:r>
            <a:endParaRPr lang="et-EE" dirty="0"/>
          </a:p>
        </p:txBody>
      </p:sp>
      <p:sp>
        <p:nvSpPr>
          <p:cNvPr id="4" name="Title 1">
            <a:extLst>
              <a:ext uri="{FF2B5EF4-FFF2-40B4-BE49-F238E27FC236}">
                <a16:creationId xmlns:a16="http://schemas.microsoft.com/office/drawing/2014/main" id="{775922B9-E382-4CED-9418-C4AB0C644B90}"/>
              </a:ext>
            </a:extLst>
          </p:cNvPr>
          <p:cNvSpPr txBox="1">
            <a:spLocks/>
          </p:cNvSpPr>
          <p:nvPr/>
        </p:nvSpPr>
        <p:spPr>
          <a:xfrm>
            <a:off x="1761994" y="733389"/>
            <a:ext cx="8229600" cy="8640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t-EE" sz="36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rPr>
              <a:t>Linna serval</a:t>
            </a:r>
            <a:r>
              <a:rPr kumimoji="0" lang="et-EE" sz="3600" b="1" i="1" u="none" strike="noStrike" kern="1200" cap="none" spc="0" normalizeH="0" baseline="0" noProof="0" dirty="0">
                <a:ln>
                  <a:noFill/>
                </a:ln>
                <a:effectLst/>
                <a:uLnTx/>
                <a:uFillTx/>
                <a:latin typeface="+mj-lt"/>
                <a:ea typeface="+mj-ea"/>
                <a:cs typeface="+mj-cs"/>
              </a:rPr>
              <a:t> </a:t>
            </a:r>
          </a:p>
        </p:txBody>
      </p:sp>
    </p:spTree>
    <p:extLst>
      <p:ext uri="{BB962C8B-B14F-4D97-AF65-F5344CB8AC3E}">
        <p14:creationId xmlns:p14="http://schemas.microsoft.com/office/powerpoint/2010/main" val="11103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1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2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42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5442"/>
            <a:ext cx="12192000" cy="9906001"/>
          </a:xfrm>
          <a:prstGeom prst="rect">
            <a:avLst/>
          </a:prstGeom>
        </p:spPr>
      </p:pic>
      <p:sp>
        <p:nvSpPr>
          <p:cNvPr id="292867" name="Rectangle 3"/>
          <p:cNvSpPr>
            <a:spLocks noChangeArrowheads="1"/>
          </p:cNvSpPr>
          <p:nvPr/>
        </p:nvSpPr>
        <p:spPr bwMode="auto">
          <a:xfrm>
            <a:off x="2936632" y="66676"/>
            <a:ext cx="8493369" cy="1439863"/>
          </a:xfrm>
          <a:prstGeom prst="rect">
            <a:avLst/>
          </a:prstGeom>
          <a:noFill/>
          <a:ln w="9525">
            <a:noFill/>
            <a:miter lim="800000"/>
            <a:headEnd/>
            <a:tailEnd/>
          </a:ln>
        </p:spPr>
        <p:txBody>
          <a:bodyPr/>
          <a:lstStyle/>
          <a:p>
            <a:pPr algn="ctr">
              <a:buFontTx/>
              <a:buNone/>
            </a:pPr>
            <a:endParaRPr lang="et-EE" sz="4000" b="1" i="0">
              <a:solidFill>
                <a:srgbClr val="FFFFFF"/>
              </a:solidFill>
            </a:endParaRPr>
          </a:p>
          <a:p>
            <a:pPr algn="ctr">
              <a:buFontTx/>
              <a:buNone/>
            </a:pPr>
            <a:endParaRPr lang="et-EE" sz="4000" b="1" i="0">
              <a:solidFill>
                <a:srgbClr val="FFFFFF"/>
              </a:solidFill>
            </a:endParaRPr>
          </a:p>
        </p:txBody>
      </p:sp>
    </p:spTree>
    <p:extLst>
      <p:ext uri="{BB962C8B-B14F-4D97-AF65-F5344CB8AC3E}">
        <p14:creationId xmlns:p14="http://schemas.microsoft.com/office/powerpoint/2010/main" val="418180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0" y="0"/>
            <a:ext cx="9207102" cy="6858000"/>
          </a:xfrm>
          <a:prstGeom prst="rect">
            <a:avLst/>
          </a:prstGeom>
          <a:noFill/>
          <a:ln w="9525">
            <a:noFill/>
            <a:miter lim="800000"/>
            <a:headEnd/>
            <a:tailEnd/>
          </a:ln>
        </p:spPr>
      </p:pic>
      <p:pic>
        <p:nvPicPr>
          <p:cNvPr id="6" name="Picture 2" descr="G:\Documents\Documents\Doktorantuur\Doktoritöö\Tartu DP uuring\Kaardid printimiseks\Kaanepilt.png"/>
          <p:cNvPicPr>
            <a:picLocks noChangeAspect="1" noChangeArrowheads="1"/>
          </p:cNvPicPr>
          <p:nvPr/>
        </p:nvPicPr>
        <p:blipFill>
          <a:blip r:embed="rId4" cstate="print"/>
          <a:srcRect/>
          <a:stretch>
            <a:fillRect/>
          </a:stretch>
        </p:blipFill>
        <p:spPr bwMode="auto">
          <a:xfrm>
            <a:off x="-10693696" y="-2619672"/>
            <a:ext cx="10080324" cy="10297144"/>
          </a:xfrm>
          <a:prstGeom prst="rect">
            <a:avLst/>
          </a:prstGeom>
          <a:noFill/>
        </p:spPr>
      </p:pic>
      <p:sp>
        <p:nvSpPr>
          <p:cNvPr id="7" name="Subtitle 6"/>
          <p:cNvSpPr>
            <a:spLocks noGrp="1"/>
          </p:cNvSpPr>
          <p:nvPr>
            <p:ph type="subTitle" idx="1"/>
          </p:nvPr>
        </p:nvSpPr>
        <p:spPr/>
        <p:txBody>
          <a:bodyPr/>
          <a:lstStyle/>
          <a:p>
            <a:endParaRPr lang="et-EE" dirty="0"/>
          </a:p>
        </p:txBody>
      </p:sp>
    </p:spTree>
    <p:extLst>
      <p:ext uri="{BB962C8B-B14F-4D97-AF65-F5344CB8AC3E}">
        <p14:creationId xmlns:p14="http://schemas.microsoft.com/office/powerpoint/2010/main" val="177822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Documents\Documents\Doktorantuur\Doktoritöö\Tartu DP uuring\Kaardid printimiseks\Kaanepilt.png"/>
          <p:cNvPicPr>
            <a:picLocks noChangeAspect="1" noChangeArrowheads="1"/>
          </p:cNvPicPr>
          <p:nvPr/>
        </p:nvPicPr>
        <p:blipFill>
          <a:blip r:embed="rId3" cstate="print"/>
          <a:srcRect/>
          <a:stretch>
            <a:fillRect/>
          </a:stretch>
        </p:blipFill>
        <p:spPr bwMode="auto">
          <a:xfrm>
            <a:off x="-10693696" y="-2619672"/>
            <a:ext cx="10080324" cy="10297144"/>
          </a:xfrm>
          <a:prstGeom prst="rect">
            <a:avLst/>
          </a:prstGeom>
          <a:noFill/>
        </p:spPr>
      </p:pic>
      <p:pic>
        <p:nvPicPr>
          <p:cNvPr id="3" name="Picture 2">
            <a:extLst>
              <a:ext uri="{FF2B5EF4-FFF2-40B4-BE49-F238E27FC236}">
                <a16:creationId xmlns:a16="http://schemas.microsoft.com/office/drawing/2014/main" id="{B589BD44-5911-48A8-AA86-EF1B3E73EB78}"/>
              </a:ext>
            </a:extLst>
          </p:cNvPr>
          <p:cNvPicPr>
            <a:picLocks noChangeAspect="1"/>
          </p:cNvPicPr>
          <p:nvPr/>
        </p:nvPicPr>
        <p:blipFill rotWithShape="1">
          <a:blip r:embed="rId4"/>
          <a:srcRect l="32910" t="17778" r="33284" b="4676"/>
          <a:stretch/>
        </p:blipFill>
        <p:spPr>
          <a:xfrm>
            <a:off x="6410856" y="250480"/>
            <a:ext cx="4926842" cy="6357040"/>
          </a:xfrm>
          <a:prstGeom prst="rect">
            <a:avLst/>
          </a:prstGeom>
        </p:spPr>
      </p:pic>
      <p:pic>
        <p:nvPicPr>
          <p:cNvPr id="8" name="Picture 7">
            <a:extLst>
              <a:ext uri="{FF2B5EF4-FFF2-40B4-BE49-F238E27FC236}">
                <a16:creationId xmlns:a16="http://schemas.microsoft.com/office/drawing/2014/main" id="{C1576937-2871-464B-93A3-0CA3BFEF0B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99" y="1132765"/>
            <a:ext cx="6115821" cy="4459452"/>
          </a:xfrm>
          <a:prstGeom prst="rect">
            <a:avLst/>
          </a:prstGeom>
        </p:spPr>
      </p:pic>
    </p:spTree>
    <p:extLst>
      <p:ext uri="{BB962C8B-B14F-4D97-AF65-F5344CB8AC3E}">
        <p14:creationId xmlns:p14="http://schemas.microsoft.com/office/powerpoint/2010/main" val="22754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DA62-C37D-4F9C-B6FA-B29670DAB225}"/>
              </a:ext>
            </a:extLst>
          </p:cNvPr>
          <p:cNvSpPr>
            <a:spLocks noGrp="1"/>
          </p:cNvSpPr>
          <p:nvPr>
            <p:ph type="ctrTitle"/>
          </p:nvPr>
        </p:nvSpPr>
        <p:spPr>
          <a:xfrm>
            <a:off x="-107004" y="320294"/>
            <a:ext cx="7872701" cy="2387600"/>
          </a:xfrm>
        </p:spPr>
        <p:txBody>
          <a:bodyPr>
            <a:normAutofit/>
          </a:bodyPr>
          <a:lstStyle/>
          <a:p>
            <a:r>
              <a:rPr lang="et-EE" sz="2600" b="1" dirty="0"/>
              <a:t>Tartu</a:t>
            </a:r>
            <a:br>
              <a:rPr lang="et-EE" sz="2600" b="1" dirty="0"/>
            </a:br>
            <a:r>
              <a:rPr lang="et-EE" sz="2600" b="1" dirty="0"/>
              <a:t>rahvastiku- ja elamuprognoos 2040 </a:t>
            </a:r>
            <a:br>
              <a:rPr lang="et-EE" sz="2600" b="1" dirty="0"/>
            </a:br>
            <a:r>
              <a:rPr lang="et-EE" sz="2600" b="1" dirty="0"/>
              <a:t>(TÜ 2021)</a:t>
            </a:r>
            <a:endParaRPr lang="en-GB" sz="2600" b="1" dirty="0"/>
          </a:p>
        </p:txBody>
      </p:sp>
      <p:pic>
        <p:nvPicPr>
          <p:cNvPr id="5" name="Picture 4">
            <a:extLst>
              <a:ext uri="{FF2B5EF4-FFF2-40B4-BE49-F238E27FC236}">
                <a16:creationId xmlns:a16="http://schemas.microsoft.com/office/drawing/2014/main" id="{741900E0-7D65-46B7-86A1-7C584729B7ED}"/>
              </a:ext>
            </a:extLst>
          </p:cNvPr>
          <p:cNvPicPr>
            <a:picLocks noChangeAspect="1"/>
          </p:cNvPicPr>
          <p:nvPr/>
        </p:nvPicPr>
        <p:blipFill rotWithShape="1">
          <a:blip r:embed="rId3"/>
          <a:srcRect l="25930" t="15887" r="41356" b="7376"/>
          <a:stretch/>
        </p:blipFill>
        <p:spPr>
          <a:xfrm>
            <a:off x="7636213" y="614716"/>
            <a:ext cx="4265644" cy="56285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FF87ACC9-F50F-4B20-98C1-43A6223F9286}"/>
              </a:ext>
            </a:extLst>
          </p:cNvPr>
          <p:cNvSpPr txBox="1">
            <a:spLocks/>
          </p:cNvSpPr>
          <p:nvPr/>
        </p:nvSpPr>
        <p:spPr>
          <a:xfrm>
            <a:off x="-107004" y="3855683"/>
            <a:ext cx="7872701"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t-EE" sz="2600" b="1" dirty="0">
                <a:solidFill>
                  <a:schemeClr val="bg1">
                    <a:lumMod val="50000"/>
                  </a:schemeClr>
                </a:solidFill>
                <a:effectLst>
                  <a:outerShdw blurRad="38100" dist="38100" dir="2700000" algn="tl">
                    <a:srgbClr val="000000">
                      <a:alpha val="43137"/>
                    </a:srgbClr>
                  </a:outerShdw>
                </a:effectLst>
              </a:rPr>
              <a:t>Tartu eeslinna</a:t>
            </a:r>
            <a:br>
              <a:rPr lang="et-EE" sz="2600" b="1" dirty="0">
                <a:solidFill>
                  <a:schemeClr val="bg1">
                    <a:lumMod val="50000"/>
                  </a:schemeClr>
                </a:solidFill>
                <a:effectLst>
                  <a:outerShdw blurRad="38100" dist="38100" dir="2700000" algn="tl">
                    <a:srgbClr val="000000">
                      <a:alpha val="43137"/>
                    </a:srgbClr>
                  </a:outerShdw>
                </a:effectLst>
              </a:rPr>
            </a:br>
            <a:r>
              <a:rPr lang="et-EE" sz="2600" b="1" dirty="0">
                <a:solidFill>
                  <a:schemeClr val="bg1">
                    <a:lumMod val="50000"/>
                  </a:schemeClr>
                </a:solidFill>
                <a:effectLst>
                  <a:outerShdw blurRad="38100" dist="38100" dir="2700000" algn="tl">
                    <a:srgbClr val="000000">
                      <a:alpha val="43137"/>
                    </a:srgbClr>
                  </a:outerShdw>
                </a:effectLst>
              </a:rPr>
              <a:t>rahvastiku- ja elamuprognoos 2040</a:t>
            </a:r>
            <a:r>
              <a:rPr lang="et-EE" sz="4000" b="1" dirty="0">
                <a:solidFill>
                  <a:schemeClr val="bg1">
                    <a:lumMod val="50000"/>
                  </a:schemeClr>
                </a:solidFill>
                <a:effectLst>
                  <a:outerShdw blurRad="38100" dist="38100" dir="2700000" algn="tl">
                    <a:srgbClr val="000000">
                      <a:alpha val="43137"/>
                    </a:srgbClr>
                  </a:outerShdw>
                </a:effectLst>
              </a:rPr>
              <a:t> </a:t>
            </a:r>
            <a:br>
              <a:rPr lang="et-EE" sz="4000" b="1" dirty="0"/>
            </a:br>
            <a:endParaRPr lang="en-GB" sz="2200" b="1" dirty="0"/>
          </a:p>
        </p:txBody>
      </p:sp>
    </p:spTree>
    <p:extLst>
      <p:ext uri="{BB962C8B-B14F-4D97-AF65-F5344CB8AC3E}">
        <p14:creationId xmlns:p14="http://schemas.microsoft.com/office/powerpoint/2010/main" val="85221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E5224811-1C4D-485B-9DBB-D472126A0846}"/>
              </a:ext>
            </a:extLst>
          </p:cNvPr>
          <p:cNvPicPr>
            <a:picLocks noChangeAspect="1"/>
          </p:cNvPicPr>
          <p:nvPr/>
        </p:nvPicPr>
        <p:blipFill>
          <a:blip r:embed="rId3"/>
          <a:stretch>
            <a:fillRect/>
          </a:stretch>
        </p:blipFill>
        <p:spPr>
          <a:xfrm>
            <a:off x="6192078" y="811142"/>
            <a:ext cx="5999922" cy="5235716"/>
          </a:xfrm>
          <a:prstGeom prst="rect">
            <a:avLst/>
          </a:prstGeom>
        </p:spPr>
      </p:pic>
      <p:sp>
        <p:nvSpPr>
          <p:cNvPr id="9" name="Title 1">
            <a:extLst>
              <a:ext uri="{FF2B5EF4-FFF2-40B4-BE49-F238E27FC236}">
                <a16:creationId xmlns:a16="http://schemas.microsoft.com/office/drawing/2014/main" id="{8A2D3369-CF18-4DAF-9654-16008753E262}"/>
              </a:ext>
            </a:extLst>
          </p:cNvPr>
          <p:cNvSpPr txBox="1">
            <a:spLocks/>
          </p:cNvSpPr>
          <p:nvPr/>
        </p:nvSpPr>
        <p:spPr>
          <a:xfrm>
            <a:off x="77821" y="-52441"/>
            <a:ext cx="6114258" cy="13073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t-EE" sz="2600" b="1" dirty="0"/>
              <a:t>Tartu</a:t>
            </a:r>
            <a:br>
              <a:rPr lang="et-EE" sz="2600" b="1" dirty="0"/>
            </a:br>
            <a:r>
              <a:rPr lang="et-EE" sz="2600" b="1" dirty="0"/>
              <a:t>rahvastiku- ja elamuprognoos 2040 </a:t>
            </a:r>
            <a:br>
              <a:rPr lang="et-EE" sz="2600" b="1" dirty="0"/>
            </a:br>
            <a:r>
              <a:rPr lang="et-EE" sz="2600" b="1" dirty="0"/>
              <a:t>(TÜ 2021)</a:t>
            </a:r>
            <a:endParaRPr lang="en-GB" sz="2600" b="1" dirty="0"/>
          </a:p>
        </p:txBody>
      </p:sp>
      <p:sp>
        <p:nvSpPr>
          <p:cNvPr id="10" name="Title 1">
            <a:extLst>
              <a:ext uri="{FF2B5EF4-FFF2-40B4-BE49-F238E27FC236}">
                <a16:creationId xmlns:a16="http://schemas.microsoft.com/office/drawing/2014/main" id="{E50C38D2-7370-42DC-9879-D842B43833B0}"/>
              </a:ext>
            </a:extLst>
          </p:cNvPr>
          <p:cNvSpPr txBox="1">
            <a:spLocks/>
          </p:cNvSpPr>
          <p:nvPr/>
        </p:nvSpPr>
        <p:spPr>
          <a:xfrm>
            <a:off x="187225" y="593389"/>
            <a:ext cx="5812698" cy="6264611"/>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t-EE" sz="8800" b="1" dirty="0">
                <a:effectLst/>
                <a:latin typeface="Calibri" panose="020F0502020204030204" pitchFamily="34" charset="0"/>
                <a:ea typeface="Times New Roman" panose="02020603050405020304" pitchFamily="18" charset="0"/>
                <a:cs typeface="Times New Roman" panose="02020603050405020304" pitchFamily="18" charset="0"/>
              </a:rPr>
              <a:t>SUUR-TARTU: Äärelinna all-stsenaarium</a:t>
            </a:r>
          </a:p>
          <a:p>
            <a:pPr algn="just">
              <a:lnSpc>
                <a:spcPct val="115000"/>
              </a:lnSpc>
            </a:pPr>
            <a:r>
              <a:rPr lang="et-EE" sz="8000" b="1" dirty="0">
                <a:effectLst/>
                <a:latin typeface="Calibri" panose="020F0502020204030204" pitchFamily="34" charset="0"/>
                <a:ea typeface="Times New Roman" panose="02020603050405020304" pitchFamily="18" charset="0"/>
                <a:cs typeface="Times New Roman" panose="02020603050405020304" pitchFamily="18" charset="0"/>
              </a:rPr>
              <a:t>Raadi ja linna kirdesektor</a:t>
            </a:r>
          </a:p>
          <a:p>
            <a:pPr algn="just">
              <a:lnSpc>
                <a:spcPct val="115000"/>
              </a:lnSpc>
            </a:pPr>
            <a:endParaRPr lang="en-GB" sz="8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t-EE" sz="8000" dirty="0">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Linnaarengu kese on üha enam kandunud linna põhja-kirdesektorisse, laiemas mõttes </a:t>
            </a:r>
            <a:r>
              <a:rPr lang="et-EE" sz="8000" dirty="0" err="1">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ülejõele</a:t>
            </a:r>
            <a:r>
              <a:rPr lang="et-EE" sz="8000" dirty="0">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a:t>
            </a:r>
            <a:endParaRPr lang="en-GB" sz="8000" dirty="0">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t-EE" sz="8000" dirty="0">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RUUMIPOTENTSIAAL: Raadil ja Jaamamõisas endisel sõjaväealal on palju vabu krunte. Postmilitaarne keskkond pakub linnalist mastaapi.</a:t>
            </a:r>
            <a:endParaRPr lang="en-GB" sz="8000" dirty="0">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endParaRPr lang="et-EE" sz="7200" dirty="0">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t-EE" sz="7200" dirty="0">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TÕMBETEGUR: ERM on maamärk ja sümbolobjekt, keskuskoht. Kontsentriliselt ümber ERMi hakkab laienema uushoonestus. Militaarala ümbersünd laialdasel alal on täiendav investeeringu- ja müügiargument. Piirkond on ühtlasi lähim kesklinnale arendamata ala. Piirkonda pole raamistamas ega piiramas endine </a:t>
            </a:r>
            <a:r>
              <a:rPr lang="et-EE" sz="7200" dirty="0" err="1">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hoonestu</a:t>
            </a:r>
            <a:r>
              <a:rPr lang="et-EE" sz="7200" dirty="0">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 ega ka negatiivseid linnakeskkonna tihedusaspekte (magistraal-tänavad, müra, paneelelamud jm). Raadil on nii korrastatud pargi kui metsikuid rohe- ja </a:t>
            </a:r>
            <a:r>
              <a:rPr lang="et-EE" sz="7200" dirty="0" err="1">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virgestusalasid</a:t>
            </a:r>
            <a:r>
              <a:rPr lang="et-EE" sz="7200" dirty="0">
                <a:solidFill>
                  <a:srgbClr val="000000"/>
                </a:solidFill>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rPr>
              <a:t>, ohtralt puhke-, liikumis- ja sporditaristut.  </a:t>
            </a:r>
            <a:endParaRPr lang="en-GB" sz="7200" dirty="0">
              <a:effectLst/>
              <a:highlight>
                <a:srgbClr val="C0C0C0"/>
              </a:highligh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t-EE"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lnSpc>
                <a:spcPct val="100000"/>
              </a:lnSpc>
            </a:pPr>
            <a:endParaRPr lang="en-GB" sz="2600" b="1" dirty="0"/>
          </a:p>
        </p:txBody>
      </p:sp>
    </p:spTree>
    <p:extLst>
      <p:ext uri="{BB962C8B-B14F-4D97-AF65-F5344CB8AC3E}">
        <p14:creationId xmlns:p14="http://schemas.microsoft.com/office/powerpoint/2010/main" val="233732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9" name="Rectangle 5"/>
          <p:cNvSpPr>
            <a:spLocks noChangeArrowheads="1"/>
          </p:cNvSpPr>
          <p:nvPr/>
        </p:nvSpPr>
        <p:spPr bwMode="auto">
          <a:xfrm>
            <a:off x="1708639" y="5816600"/>
            <a:ext cx="7643446" cy="1041400"/>
          </a:xfrm>
          <a:prstGeom prst="rect">
            <a:avLst/>
          </a:prstGeom>
          <a:noFill/>
          <a:ln w="9525">
            <a:noFill/>
            <a:miter lim="800000"/>
            <a:headEnd/>
            <a:tailEnd/>
          </a:ln>
          <a:effectLst/>
        </p:spPr>
        <p:txBody>
          <a:bodyPr anchor="ctr"/>
          <a:lstStyle/>
          <a:p>
            <a:pPr>
              <a:spcBef>
                <a:spcPct val="0"/>
              </a:spcBef>
              <a:buFontTx/>
              <a:buNone/>
            </a:pPr>
            <a:endParaRPr lang="et-EE" sz="3200" b="1" i="0" dirty="0">
              <a:solidFill>
                <a:srgbClr val="FFFFFF"/>
              </a:solidFill>
              <a:effectLst>
                <a:outerShdw blurRad="38100" dist="38100" dir="2700000" algn="tl">
                  <a:srgbClr val="000000"/>
                </a:outerShdw>
              </a:effectLst>
              <a:latin typeface="Verdana" pitchFamily="34" charset="0"/>
            </a:endParaRPr>
          </a:p>
        </p:txBody>
      </p:sp>
      <p:sp>
        <p:nvSpPr>
          <p:cNvPr id="6" name="Rectangle 6"/>
          <p:cNvSpPr>
            <a:spLocks noChangeArrowheads="1"/>
          </p:cNvSpPr>
          <p:nvPr/>
        </p:nvSpPr>
        <p:spPr bwMode="auto">
          <a:xfrm>
            <a:off x="1703512" y="1"/>
            <a:ext cx="9204112" cy="3960813"/>
          </a:xfrm>
          <a:prstGeom prst="rect">
            <a:avLst/>
          </a:prstGeom>
          <a:noFill/>
          <a:ln w="9525">
            <a:noFill/>
            <a:miter lim="800000"/>
            <a:headEnd/>
            <a:tailEnd/>
          </a:ln>
        </p:spPr>
        <p:txBody>
          <a:bodyPr/>
          <a:lstStyle/>
          <a:p>
            <a:pPr algn="ctr">
              <a:buFontTx/>
              <a:buNone/>
            </a:pPr>
            <a:endParaRPr lang="et-EE" sz="2400" b="1" i="0" dirty="0">
              <a:solidFill>
                <a:srgbClr val="006600"/>
              </a:solidFill>
              <a:effectLst>
                <a:outerShdw blurRad="38100" dist="38100" dir="2700000" algn="tl">
                  <a:srgbClr val="000000"/>
                </a:outerShdw>
              </a:effectLst>
              <a:latin typeface="Verdana" pitchFamily="34" charset="0"/>
            </a:endParaRPr>
          </a:p>
          <a:p>
            <a:pPr algn="ctr">
              <a:buFontTx/>
              <a:buNone/>
            </a:pPr>
            <a:endParaRPr lang="et-EE" sz="4400" b="1" i="0" dirty="0">
              <a:solidFill>
                <a:srgbClr val="006600"/>
              </a:solidFill>
              <a:latin typeface="Verdana" pitchFamily="34" charset="0"/>
            </a:endParaRPr>
          </a:p>
        </p:txBody>
      </p:sp>
      <p:pic>
        <p:nvPicPr>
          <p:cNvPr id="3" name="Picture 2" descr="A picture containing text, snow, outdoor&#10;&#10;Description automatically generated">
            <a:extLst>
              <a:ext uri="{FF2B5EF4-FFF2-40B4-BE49-F238E27FC236}">
                <a16:creationId xmlns:a16="http://schemas.microsoft.com/office/drawing/2014/main" id="{B1D39A35-9213-408C-902C-2D11FB0E4750}"/>
              </a:ext>
            </a:extLst>
          </p:cNvPr>
          <p:cNvPicPr>
            <a:picLocks noChangeAspect="1"/>
          </p:cNvPicPr>
          <p:nvPr/>
        </p:nvPicPr>
        <p:blipFill>
          <a:blip r:embed="rId3">
            <a:alphaModFix amt="52000"/>
            <a:extLst>
              <a:ext uri="{28A0092B-C50C-407E-A947-70E740481C1C}">
                <a14:useLocalDpi xmlns:a14="http://schemas.microsoft.com/office/drawing/2010/main" val="0"/>
              </a:ext>
            </a:extLst>
          </a:blip>
          <a:stretch>
            <a:fillRect/>
          </a:stretch>
        </p:blipFill>
        <p:spPr>
          <a:xfrm>
            <a:off x="0" y="-611186"/>
            <a:ext cx="12192000" cy="9144000"/>
          </a:xfrm>
          <a:prstGeom prst="rect">
            <a:avLst/>
          </a:prstGeom>
        </p:spPr>
      </p:pic>
      <p:sp>
        <p:nvSpPr>
          <p:cNvPr id="5" name="Title 1">
            <a:extLst>
              <a:ext uri="{FF2B5EF4-FFF2-40B4-BE49-F238E27FC236}">
                <a16:creationId xmlns:a16="http://schemas.microsoft.com/office/drawing/2014/main" id="{287FF7D8-8768-49B8-A61D-1171F5ACF060}"/>
              </a:ext>
            </a:extLst>
          </p:cNvPr>
          <p:cNvSpPr txBox="1">
            <a:spLocks/>
          </p:cNvSpPr>
          <p:nvPr/>
        </p:nvSpPr>
        <p:spPr>
          <a:xfrm>
            <a:off x="826008" y="430719"/>
            <a:ext cx="10539984" cy="103582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t-EE" b="1" dirty="0"/>
              <a:t>Kuidas mõõta eeslinnastumist?</a:t>
            </a:r>
            <a:br>
              <a:rPr lang="et-EE" b="1" dirty="0"/>
            </a:br>
            <a:r>
              <a:rPr lang="et-EE" sz="3600" dirty="0"/>
              <a:t>suhtes tuumiklinnaga</a:t>
            </a:r>
            <a:endParaRPr lang="en-GB" sz="3600" dirty="0"/>
          </a:p>
        </p:txBody>
      </p:sp>
      <p:sp>
        <p:nvSpPr>
          <p:cNvPr id="7" name="Subtitle 2">
            <a:extLst>
              <a:ext uri="{FF2B5EF4-FFF2-40B4-BE49-F238E27FC236}">
                <a16:creationId xmlns:a16="http://schemas.microsoft.com/office/drawing/2014/main" id="{F77D9B27-BB3B-4E4B-96A1-8B3F03861576}"/>
              </a:ext>
            </a:extLst>
          </p:cNvPr>
          <p:cNvSpPr txBox="1">
            <a:spLocks/>
          </p:cNvSpPr>
          <p:nvPr/>
        </p:nvSpPr>
        <p:spPr>
          <a:xfrm>
            <a:off x="1254026" y="2539640"/>
            <a:ext cx="9144000" cy="21678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0" indent="-914400">
              <a:buFont typeface="+mj-lt"/>
              <a:buAutoNum type="arabicPeriod"/>
            </a:pPr>
            <a:r>
              <a:rPr lang="et-EE" b="1" dirty="0"/>
              <a:t>Rahvastiku alusel</a:t>
            </a:r>
          </a:p>
          <a:p>
            <a:pPr marL="914400" indent="-914400">
              <a:buFont typeface="+mj-lt"/>
              <a:buAutoNum type="arabicPeriod"/>
            </a:pPr>
            <a:r>
              <a:rPr lang="et-EE" dirty="0"/>
              <a:t>Maakasutuslikult</a:t>
            </a:r>
          </a:p>
          <a:p>
            <a:pPr marL="914400" indent="-914400">
              <a:buFont typeface="+mj-lt"/>
              <a:buAutoNum type="arabicPeriod"/>
            </a:pPr>
            <a:r>
              <a:rPr lang="et-EE" dirty="0"/>
              <a:t>Elamuarenduse alusel</a:t>
            </a:r>
          </a:p>
        </p:txBody>
      </p:sp>
      <p:sp>
        <p:nvSpPr>
          <p:cNvPr id="8" name="Title 1">
            <a:extLst>
              <a:ext uri="{FF2B5EF4-FFF2-40B4-BE49-F238E27FC236}">
                <a16:creationId xmlns:a16="http://schemas.microsoft.com/office/drawing/2014/main" id="{3041B187-3224-433B-9A00-2120A268BF7D}"/>
              </a:ext>
            </a:extLst>
          </p:cNvPr>
          <p:cNvSpPr txBox="1">
            <a:spLocks/>
          </p:cNvSpPr>
          <p:nvPr/>
        </p:nvSpPr>
        <p:spPr>
          <a:xfrm>
            <a:off x="634296" y="5627730"/>
            <a:ext cx="10539984" cy="103582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t-EE" sz="3600" dirty="0"/>
              <a:t>Äärelinnastumine, </a:t>
            </a:r>
            <a:r>
              <a:rPr lang="et-EE" sz="3600" dirty="0" err="1"/>
              <a:t>valglinnastumine</a:t>
            </a:r>
            <a:r>
              <a:rPr lang="et-EE" sz="3600" dirty="0"/>
              <a:t>, </a:t>
            </a:r>
            <a:r>
              <a:rPr lang="et-EE" sz="3600" dirty="0" err="1"/>
              <a:t>kauglinnastumine</a:t>
            </a:r>
            <a:r>
              <a:rPr lang="et-EE" sz="3600" dirty="0"/>
              <a:t> </a:t>
            </a:r>
            <a:endParaRPr lang="en-GB" sz="3600" dirty="0"/>
          </a:p>
        </p:txBody>
      </p:sp>
    </p:spTree>
    <p:extLst>
      <p:ext uri="{BB962C8B-B14F-4D97-AF65-F5344CB8AC3E}">
        <p14:creationId xmlns:p14="http://schemas.microsoft.com/office/powerpoint/2010/main" val="215110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F6BCF-B540-4F11-BE89-070E0422E82E}"/>
              </a:ext>
            </a:extLst>
          </p:cNvPr>
          <p:cNvPicPr>
            <a:picLocks noChangeAspect="1"/>
          </p:cNvPicPr>
          <p:nvPr/>
        </p:nvPicPr>
        <p:blipFill>
          <a:blip r:embed="rId3"/>
          <a:stretch>
            <a:fillRect/>
          </a:stretch>
        </p:blipFill>
        <p:spPr>
          <a:xfrm>
            <a:off x="2088107" y="624250"/>
            <a:ext cx="7683690" cy="6233750"/>
          </a:xfrm>
          <a:prstGeom prst="rect">
            <a:avLst/>
          </a:prstGeom>
        </p:spPr>
      </p:pic>
      <p:sp>
        <p:nvSpPr>
          <p:cNvPr id="2" name="Title 1">
            <a:extLst>
              <a:ext uri="{FF2B5EF4-FFF2-40B4-BE49-F238E27FC236}">
                <a16:creationId xmlns:a16="http://schemas.microsoft.com/office/drawing/2014/main" id="{37561A68-7FB4-4250-B14E-0E0C628A445B}"/>
              </a:ext>
            </a:extLst>
          </p:cNvPr>
          <p:cNvSpPr>
            <a:spLocks noGrp="1"/>
          </p:cNvSpPr>
          <p:nvPr>
            <p:ph type="title"/>
          </p:nvPr>
        </p:nvSpPr>
        <p:spPr>
          <a:xfrm>
            <a:off x="1897039" y="0"/>
            <a:ext cx="9144000" cy="1325563"/>
          </a:xfrm>
        </p:spPr>
        <p:txBody>
          <a:bodyPr>
            <a:normAutofit fontScale="90000"/>
          </a:bodyPr>
          <a:lstStyle/>
          <a:p>
            <a:r>
              <a:rPr lang="et-EE" sz="3600" b="1" dirty="0">
                <a:latin typeface="+mn-lt"/>
              </a:rPr>
              <a:t>Uued eluruumid Tartu linnas ja eeslinnas 2006-2020 </a:t>
            </a:r>
            <a:br>
              <a:rPr lang="et-EE" sz="3200" b="1" dirty="0"/>
            </a:br>
            <a:endParaRPr lang="en-GB" sz="3200" b="1" dirty="0"/>
          </a:p>
        </p:txBody>
      </p:sp>
    </p:spTree>
    <p:extLst>
      <p:ext uri="{BB962C8B-B14F-4D97-AF65-F5344CB8AC3E}">
        <p14:creationId xmlns:p14="http://schemas.microsoft.com/office/powerpoint/2010/main" val="244976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2720</TotalTime>
  <Words>1995</Words>
  <Application>Microsoft Office PowerPoint</Application>
  <PresentationFormat>Widescreen</PresentationFormat>
  <Paragraphs>233</Paragraphs>
  <Slides>26</Slides>
  <Notes>21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Calibri Light</vt:lpstr>
      <vt:lpstr>Verdana</vt:lpstr>
      <vt:lpstr>Office Theme</vt:lpstr>
      <vt:lpstr>Office Theme</vt:lpstr>
      <vt:lpstr>Eeslinn  kui  rahvastikupump</vt:lpstr>
      <vt:lpstr>ehk kes elavad ja  kes hakkavad   Raadil elama?</vt:lpstr>
      <vt:lpstr>PowerPoint Presentation</vt:lpstr>
      <vt:lpstr>PowerPoint Presentation</vt:lpstr>
      <vt:lpstr>PowerPoint Presentation</vt:lpstr>
      <vt:lpstr>Tartu rahvastiku- ja elamuprognoos 2040  (TÜ 2021)</vt:lpstr>
      <vt:lpstr>PowerPoint Presentation</vt:lpstr>
      <vt:lpstr>PowerPoint Presentation</vt:lpstr>
      <vt:lpstr>Uued eluruumid Tartu linnas ja eeslinnas 2006-2020  </vt:lpstr>
      <vt:lpstr>PowerPoint Presentation</vt:lpstr>
      <vt:lpstr>Tartu linnapiirkonna rahvastiku- ja elamuareng 2000-2020  </vt:lpstr>
      <vt:lpstr>PowerPoint Presentation</vt:lpstr>
      <vt:lpstr>PowerPoint Presentation</vt:lpstr>
      <vt:lpstr>PowerPoint Presentation</vt:lpstr>
      <vt:lpstr>PowerPoint Presentation</vt:lpstr>
      <vt:lpstr>Tartu linnapiirkonna rahvastikutrendid</vt:lpstr>
      <vt:lpstr>Loomulik iive ja ränne Tartu vallas</vt:lpstr>
      <vt:lpstr>PowerPoint Presentation</vt:lpstr>
      <vt:lpstr>PowerPoint Presentation</vt:lpstr>
      <vt:lpstr>PowerPoint Presentation</vt:lpstr>
      <vt:lpstr>Miks? Uue kodu valik: linn, eeslinn või kauglinn, korter, ridaelamu või eramu </vt:lpstr>
      <vt:lpstr>PowerPoint Presentation</vt:lpstr>
      <vt:lpstr>PowerPoint Presentation</vt:lpstr>
      <vt:lpstr>Suur-Tartu stsenaarium 2040 </vt:lpstr>
      <vt:lpstr>Tartu linnapiirkonna rändepotentsiaal 2020ndatel. Eeslinlane?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Tartu rahvastiku- ja elamuprognoos 2040</dc:title>
  <dc:creator>Antti Roose</dc:creator>
  <cp:lastModifiedBy>Antti Roose</cp:lastModifiedBy>
  <cp:revision>14</cp:revision>
  <dcterms:created xsi:type="dcterms:W3CDTF">2021-02-01T08:57:31Z</dcterms:created>
  <dcterms:modified xsi:type="dcterms:W3CDTF">2021-10-05T12:31:01Z</dcterms:modified>
</cp:coreProperties>
</file>