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7" r:id="rId4"/>
    <p:sldId id="311" r:id="rId5"/>
    <p:sldId id="321" r:id="rId6"/>
    <p:sldId id="280" r:id="rId7"/>
    <p:sldId id="305" r:id="rId8"/>
    <p:sldId id="303" r:id="rId9"/>
    <p:sldId id="300" r:id="rId10"/>
    <p:sldId id="312" r:id="rId11"/>
    <p:sldId id="299" r:id="rId12"/>
    <p:sldId id="313" r:id="rId13"/>
    <p:sldId id="315" r:id="rId14"/>
    <p:sldId id="310" r:id="rId15"/>
    <p:sldId id="308" r:id="rId16"/>
    <p:sldId id="316" r:id="rId17"/>
    <p:sldId id="318" r:id="rId18"/>
    <p:sldId id="319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 snapToObjects="1">
      <p:cViewPr>
        <p:scale>
          <a:sx n="106" d="100"/>
          <a:sy n="106" d="100"/>
        </p:scale>
        <p:origin x="16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1C8D4-CBB6-462F-98C3-C57F54B8B286}" type="datetimeFigureOut">
              <a:rPr lang="et-EE" smtClean="0"/>
              <a:t>06.10.2021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56A86-0BD3-4A58-BFA6-78C076E724D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7199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Web.it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56A86-0BD3-4A58-BFA6-78C076E724DC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238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9117-C1AA-0042-97A1-ECC60A0F64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CFE1-CEAB-B24D-9269-AF024FFB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8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9117-C1AA-0042-97A1-ECC60A0F64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CFE1-CEAB-B24D-9269-AF024FFB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8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9117-C1AA-0042-97A1-ECC60A0F64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CFE1-CEAB-B24D-9269-AF024FFB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9117-C1AA-0042-97A1-ECC60A0F64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CFE1-CEAB-B24D-9269-AF024FFB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9117-C1AA-0042-97A1-ECC60A0F64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CFE1-CEAB-B24D-9269-AF024FFB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9117-C1AA-0042-97A1-ECC60A0F64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CFE1-CEAB-B24D-9269-AF024FFB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9117-C1AA-0042-97A1-ECC60A0F64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CFE1-CEAB-B24D-9269-AF024FFB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6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9117-C1AA-0042-97A1-ECC60A0F64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CFE1-CEAB-B24D-9269-AF024FFB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9117-C1AA-0042-97A1-ECC60A0F64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CFE1-CEAB-B24D-9269-AF024FFB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9117-C1AA-0042-97A1-ECC60A0F64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CFE1-CEAB-B24D-9269-AF024FFB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4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9117-C1AA-0042-97A1-ECC60A0F64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CFE1-CEAB-B24D-9269-AF024FFB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49117-C1AA-0042-97A1-ECC60A0F64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CCFE1-CEAB-B24D-9269-AF024FFB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4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2693987"/>
            <a:ext cx="7772400" cy="1470025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UUE RAADI SOTSIAAL-KULTUURILISED MÕJUD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340" y="3882597"/>
            <a:ext cx="6527320" cy="1647522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 Ideon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A9A24-CBFA-4104-9AA9-F39CACC9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60" y="6064241"/>
            <a:ext cx="1558947" cy="257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6F2DAE-E263-4A9A-A37B-D82FF8EF2843}"/>
              </a:ext>
            </a:extLst>
          </p:cNvPr>
          <p:cNvSpPr txBox="1"/>
          <p:nvPr/>
        </p:nvSpPr>
        <p:spPr>
          <a:xfrm>
            <a:off x="3388133" y="1901707"/>
            <a:ext cx="2367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Uue Raadi linnafoorum</a:t>
            </a:r>
          </a:p>
        </p:txBody>
      </p:sp>
    </p:spTree>
    <p:extLst>
      <p:ext uri="{BB962C8B-B14F-4D97-AF65-F5344CB8AC3E}">
        <p14:creationId xmlns:p14="http://schemas.microsoft.com/office/powerpoint/2010/main" val="23164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3"/>
    </mc:Choice>
    <mc:Fallback xmlns="">
      <p:transition spd="slow" advTm="484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3088A27-DEE7-4BF3-B911-57905D3933B8}"/>
              </a:ext>
            </a:extLst>
          </p:cNvPr>
          <p:cNvSpPr txBox="1">
            <a:spLocks/>
          </p:cNvSpPr>
          <p:nvPr/>
        </p:nvSpPr>
        <p:spPr>
          <a:xfrm>
            <a:off x="547003" y="1436991"/>
            <a:ext cx="8229600" cy="257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594716" y="1010918"/>
            <a:ext cx="7954567" cy="4087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t-E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dirty="0">
                <a:latin typeface="Calibri Light" panose="020F0302020204030204" pitchFamily="34" charset="0"/>
                <a:cs typeface="Calibri Light" panose="020F0302020204030204" pitchFamily="34" charset="0"/>
              </a:rPr>
              <a:t>ÜP kavandab</a:t>
            </a:r>
          </a:p>
          <a:p>
            <a:endParaRPr lang="et-E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6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E780EE-5E0D-459B-A004-48420C64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600" dirty="0"/>
              <a:t>INIMMÕÕTMELISUS RAADIL	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457200" y="1334510"/>
            <a:ext cx="5648036" cy="4539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A73693-88AD-4DA4-A42D-41EF775C92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830" y="1505288"/>
            <a:ext cx="5892484" cy="397573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C7CE403-CDBE-4E73-ACBC-36CA0322D117}"/>
              </a:ext>
            </a:extLst>
          </p:cNvPr>
          <p:cNvSpPr txBox="1">
            <a:spLocks/>
          </p:cNvSpPr>
          <p:nvPr/>
        </p:nvSpPr>
        <p:spPr>
          <a:xfrm>
            <a:off x="7416488" y="1505288"/>
            <a:ext cx="1658830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Tx/>
              <a:buChar char="-"/>
            </a:pPr>
            <a:r>
              <a:rPr lang="et-EE" sz="100" dirty="0">
                <a:latin typeface="Calibri Light" panose="020F0302020204030204" pitchFamily="34" charset="0"/>
                <a:cs typeface="Calibri Light" panose="020F0302020204030204" pitchFamily="34" charset="0"/>
              </a:rPr>
              <a:t>Ja </a:t>
            </a: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E8D5B3-C9BF-449B-8F95-1771935C26F1}"/>
              </a:ext>
            </a:extLst>
          </p:cNvPr>
          <p:cNvCxnSpPr>
            <a:cxnSpLocks/>
          </p:cNvCxnSpPr>
          <p:nvPr/>
        </p:nvCxnSpPr>
        <p:spPr>
          <a:xfrm flipH="1">
            <a:off x="4320791" y="2250831"/>
            <a:ext cx="3198412" cy="34627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19F4AE26-4292-4847-9FE0-A7F7AC9A0642}"/>
              </a:ext>
            </a:extLst>
          </p:cNvPr>
          <p:cNvSpPr txBox="1">
            <a:spLocks/>
          </p:cNvSpPr>
          <p:nvPr/>
        </p:nvSpPr>
        <p:spPr>
          <a:xfrm>
            <a:off x="7570180" y="1717459"/>
            <a:ext cx="1351446" cy="11430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Peatänava ja keskusala </a:t>
            </a: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477E5E-FB4C-4BF9-AA2B-E7431761710E}"/>
              </a:ext>
            </a:extLst>
          </p:cNvPr>
          <p:cNvCxnSpPr>
            <a:cxnSpLocks/>
          </p:cNvCxnSpPr>
          <p:nvPr/>
        </p:nvCxnSpPr>
        <p:spPr>
          <a:xfrm flipH="1" flipV="1">
            <a:off x="5085703" y="3121629"/>
            <a:ext cx="2401556" cy="32496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7BA91DC9-D435-40AA-B2D4-46686EF9D916}"/>
              </a:ext>
            </a:extLst>
          </p:cNvPr>
          <p:cNvSpPr txBox="1">
            <a:spLocks/>
          </p:cNvSpPr>
          <p:nvPr/>
        </p:nvSpPr>
        <p:spPr>
          <a:xfrm>
            <a:off x="7529641" y="2979473"/>
            <a:ext cx="1351446" cy="711437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Hoonestuse toomine tänavafrondile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744CAD52-FBFA-4CE9-A699-6BC51383D4EB}"/>
              </a:ext>
            </a:extLst>
          </p:cNvPr>
          <p:cNvSpPr txBox="1">
            <a:spLocks/>
          </p:cNvSpPr>
          <p:nvPr/>
        </p:nvSpPr>
        <p:spPr>
          <a:xfrm>
            <a:off x="7519203" y="1273254"/>
            <a:ext cx="1351446" cy="65290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b="1" dirty="0">
                <a:latin typeface="+mn-lt"/>
                <a:cs typeface="Calibri Light" panose="020F0302020204030204" pitchFamily="34" charset="0"/>
              </a:rPr>
              <a:t>TÄNAVAD</a:t>
            </a:r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691E103-6694-422F-B9FF-3372FE39A759}"/>
              </a:ext>
            </a:extLst>
          </p:cNvPr>
          <p:cNvSpPr txBox="1">
            <a:spLocks/>
          </p:cNvSpPr>
          <p:nvPr/>
        </p:nvSpPr>
        <p:spPr>
          <a:xfrm>
            <a:off x="273351" y="1282920"/>
            <a:ext cx="694283" cy="5144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b="1" dirty="0">
                <a:latin typeface="+mn-lt"/>
                <a:cs typeface="Calibri Light" panose="020F0302020204030204" pitchFamily="34" charset="0"/>
              </a:rPr>
              <a:t>ALAD</a:t>
            </a:r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F0F0412-66EA-4B84-96DA-3A7ABB20C639}"/>
              </a:ext>
            </a:extLst>
          </p:cNvPr>
          <p:cNvSpPr txBox="1">
            <a:spLocks/>
          </p:cNvSpPr>
          <p:nvPr/>
        </p:nvSpPr>
        <p:spPr>
          <a:xfrm>
            <a:off x="273351" y="1971761"/>
            <a:ext cx="1306544" cy="30889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Kergliiklusteed ja liikumisrajad</a:t>
            </a: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Haljasalad (nii looduslikud kui ka kujundatud alad)</a:t>
            </a: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Taskupargid/</a:t>
            </a: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mänguväljakud</a:t>
            </a: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Spordirajatised</a:t>
            </a: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Hoonestus olenevalt otstarbest</a:t>
            </a: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3 korrust/ 14 m,</a:t>
            </a: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aga võib ka kõrgemaid</a:t>
            </a: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marL="285750" indent="-285750" algn="l">
              <a:buFontTx/>
              <a:buChar char="-"/>
            </a:pPr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9769802F-BF72-412B-97EA-22C908E057DA}"/>
              </a:ext>
            </a:extLst>
          </p:cNvPr>
          <p:cNvSpPr txBox="1">
            <a:spLocks/>
          </p:cNvSpPr>
          <p:nvPr/>
        </p:nvSpPr>
        <p:spPr>
          <a:xfrm>
            <a:off x="7557063" y="3945973"/>
            <a:ext cx="1436211" cy="11430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Haljastus stardi-ja ruleerimisradade äärde 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39930B6-B1BB-494D-899C-196ADBE431CE}"/>
              </a:ext>
            </a:extLst>
          </p:cNvPr>
          <p:cNvCxnSpPr>
            <a:cxnSpLocks/>
          </p:cNvCxnSpPr>
          <p:nvPr/>
        </p:nvCxnSpPr>
        <p:spPr>
          <a:xfrm flipH="1" flipV="1">
            <a:off x="5707465" y="3446587"/>
            <a:ext cx="1779794" cy="107088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3275696-AF4D-4FF9-A585-AA38DFD4EF93}"/>
              </a:ext>
            </a:extLst>
          </p:cNvPr>
          <p:cNvSpPr txBox="1"/>
          <p:nvPr/>
        </p:nvSpPr>
        <p:spPr>
          <a:xfrm>
            <a:off x="1855114" y="5844324"/>
            <a:ext cx="53079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300" b="0" i="0" u="none" strike="noStrike" baseline="0" dirty="0">
                <a:solidFill>
                  <a:srgbClr val="000000"/>
                </a:solidFill>
                <a:latin typeface="+mj-lt"/>
              </a:rPr>
              <a:t>Keskuse ala koondab liikumise sihtmärke ja erinevaid funktsioone, kannab esindusfunktsiooni, on keskväljaku, -platside vms asukohaks </a:t>
            </a:r>
            <a:endParaRPr lang="et-EE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601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28BC01-8AB7-4981-AB81-B2E49DE32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147" y="421487"/>
            <a:ext cx="4900239" cy="326682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FE780EE-5E0D-459B-A004-48420C64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86" y="1267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t-EE" sz="3600" dirty="0"/>
              <a:t>RAADI ALAD	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457200" y="1334510"/>
            <a:ext cx="5648036" cy="4539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ED914D-DF97-431D-A949-E0DC0D26C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31" y="1156745"/>
            <a:ext cx="4355769" cy="3266826"/>
          </a:xfrm>
          <a:prstGeom prst="rect">
            <a:avLst/>
          </a:prstGeom>
        </p:spPr>
      </p:pic>
      <p:pic>
        <p:nvPicPr>
          <p:cNvPr id="4" name="Picture 3" descr="A picture containing tree, outdoor, ground&#10;&#10;Description automatically generated">
            <a:extLst>
              <a:ext uri="{FF2B5EF4-FFF2-40B4-BE49-F238E27FC236}">
                <a16:creationId xmlns:a16="http://schemas.microsoft.com/office/drawing/2014/main" id="{606BA982-4196-4054-AF53-6D38072070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340" y="3835162"/>
            <a:ext cx="4057190" cy="2704793"/>
          </a:xfrm>
          <a:prstGeom prst="rect">
            <a:avLst/>
          </a:prstGeom>
        </p:spPr>
      </p:pic>
      <p:pic>
        <p:nvPicPr>
          <p:cNvPr id="6" name="Picture 5" descr="A picture containing grass, outdoor, sky, building&#10;&#10;Description automatically generated">
            <a:extLst>
              <a:ext uri="{FF2B5EF4-FFF2-40B4-BE49-F238E27FC236}">
                <a16:creationId xmlns:a16="http://schemas.microsoft.com/office/drawing/2014/main" id="{8FC3B39B-EB08-4B79-9C6E-2FF9E3E824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00" y="4289234"/>
            <a:ext cx="2998297" cy="22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9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E780EE-5E0D-459B-A004-48420C64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600" dirty="0"/>
              <a:t>INIMMÕÕTMELISED TÄNAVAD/PLATSID	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457200" y="1334510"/>
            <a:ext cx="5648036" cy="4539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A465B5-9C55-43C1-8E02-1AD2D0002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292" y="1159091"/>
            <a:ext cx="8229600" cy="3473199"/>
          </a:xfrm>
          <a:prstGeom prst="rect">
            <a:avLst/>
          </a:prstGeom>
        </p:spPr>
      </p:pic>
      <p:pic>
        <p:nvPicPr>
          <p:cNvPr id="4" name="Picture 3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7D4B5FB4-E699-4AB3-911E-D286957D2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08" y="4182522"/>
            <a:ext cx="2870341" cy="1913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F496E-F50B-4D0B-B0D6-B10CB76C75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472" y="3604418"/>
            <a:ext cx="2302328" cy="30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3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E780EE-5E0D-459B-A004-48420C64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600" dirty="0"/>
              <a:t>PÄRANDI KASUTAMINE/SÄILITAMINE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457200" y="1334510"/>
            <a:ext cx="5648036" cy="4539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A73693-88AD-4DA4-A42D-41EF775C92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830" y="1505288"/>
            <a:ext cx="5892484" cy="397573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C7CE403-CDBE-4E73-ACBC-36CA0322D117}"/>
              </a:ext>
            </a:extLst>
          </p:cNvPr>
          <p:cNvSpPr txBox="1">
            <a:spLocks/>
          </p:cNvSpPr>
          <p:nvPr/>
        </p:nvSpPr>
        <p:spPr>
          <a:xfrm>
            <a:off x="7416488" y="1505288"/>
            <a:ext cx="1658830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Tx/>
              <a:buChar char="-"/>
            </a:pPr>
            <a:r>
              <a:rPr lang="et-EE" sz="100" dirty="0">
                <a:latin typeface="Calibri Light" panose="020F0302020204030204" pitchFamily="34" charset="0"/>
                <a:cs typeface="Calibri Light" panose="020F0302020204030204" pitchFamily="34" charset="0"/>
              </a:rPr>
              <a:t>Ja </a:t>
            </a: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E8D5B3-C9BF-449B-8F95-1771935C26F1}"/>
              </a:ext>
            </a:extLst>
          </p:cNvPr>
          <p:cNvCxnSpPr>
            <a:cxnSpLocks/>
          </p:cNvCxnSpPr>
          <p:nvPr/>
        </p:nvCxnSpPr>
        <p:spPr>
          <a:xfrm flipH="1" flipV="1">
            <a:off x="4823209" y="2210637"/>
            <a:ext cx="2757962" cy="73392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19F4AE26-4292-4847-9FE0-A7F7AC9A0642}"/>
              </a:ext>
            </a:extLst>
          </p:cNvPr>
          <p:cNvSpPr txBox="1">
            <a:spLocks/>
          </p:cNvSpPr>
          <p:nvPr/>
        </p:nvSpPr>
        <p:spPr>
          <a:xfrm>
            <a:off x="7581170" y="2416254"/>
            <a:ext cx="1351446" cy="2105504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Säilitada maandumis- ja ruleerimisrajad, mitte hoonestada</a:t>
            </a: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(kasutada nt parkimiseks, kontsertideks, suurüritusteks vms).</a:t>
            </a:r>
          </a:p>
          <a:p>
            <a:pPr algn="l"/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744CAD52-FBFA-4CE9-A699-6BC51383D4EB}"/>
              </a:ext>
            </a:extLst>
          </p:cNvPr>
          <p:cNvSpPr txBox="1">
            <a:spLocks/>
          </p:cNvSpPr>
          <p:nvPr/>
        </p:nvSpPr>
        <p:spPr>
          <a:xfrm>
            <a:off x="7519203" y="1273254"/>
            <a:ext cx="1351446" cy="65290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b="1" dirty="0">
                <a:latin typeface="+mn-lt"/>
                <a:cs typeface="Calibri Light" panose="020F0302020204030204" pitchFamily="34" charset="0"/>
              </a:rPr>
              <a:t>TÄNAVAD</a:t>
            </a:r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F0F0412-66EA-4B84-96DA-3A7ABB20C639}"/>
              </a:ext>
            </a:extLst>
          </p:cNvPr>
          <p:cNvSpPr txBox="1">
            <a:spLocks/>
          </p:cNvSpPr>
          <p:nvPr/>
        </p:nvSpPr>
        <p:spPr>
          <a:xfrm>
            <a:off x="211384" y="1809567"/>
            <a:ext cx="1306544" cy="367283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Anda igale </a:t>
            </a:r>
            <a:r>
              <a:rPr lang="et-EE" sz="1300" dirty="0" err="1">
                <a:latin typeface="+mn-lt"/>
                <a:cs typeface="Calibri Light" panose="020F0302020204030204" pitchFamily="34" charset="0"/>
              </a:rPr>
              <a:t>kaponiirile</a:t>
            </a:r>
            <a:r>
              <a:rPr lang="et-EE" sz="1300" dirty="0">
                <a:latin typeface="+mn-lt"/>
                <a:cs typeface="Calibri Light" panose="020F0302020204030204" pitchFamily="34" charset="0"/>
              </a:rPr>
              <a:t> oma identiteet: avalik ruum, ka hooned</a:t>
            </a: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Luua </a:t>
            </a:r>
            <a:r>
              <a:rPr lang="et-EE" sz="1300" dirty="0" err="1">
                <a:latin typeface="+mn-lt"/>
                <a:cs typeface="Calibri Light" panose="020F0302020204030204" pitchFamily="34" charset="0"/>
              </a:rPr>
              <a:t>kaponiiridele</a:t>
            </a:r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loovad maastiku-lahendused ning üle, piki, läbi ning ühelt teisele liikumise võimalused </a:t>
            </a: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marL="285750" indent="-285750" algn="l">
              <a:buFontTx/>
              <a:buChar char="-"/>
            </a:pPr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17C0FA4-72EF-4CD8-A87D-54415C09A25A}"/>
              </a:ext>
            </a:extLst>
          </p:cNvPr>
          <p:cNvCxnSpPr>
            <a:cxnSpLocks/>
          </p:cNvCxnSpPr>
          <p:nvPr/>
        </p:nvCxnSpPr>
        <p:spPr>
          <a:xfrm>
            <a:off x="1461081" y="3185327"/>
            <a:ext cx="3362128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71C7CA-DA1D-40A4-A507-47ECAA7FBCCC}"/>
              </a:ext>
            </a:extLst>
          </p:cNvPr>
          <p:cNvCxnSpPr>
            <a:cxnSpLocks/>
          </p:cNvCxnSpPr>
          <p:nvPr/>
        </p:nvCxnSpPr>
        <p:spPr>
          <a:xfrm>
            <a:off x="1452924" y="3303397"/>
            <a:ext cx="2650286" cy="15619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B8DE0B1E-631C-4C7D-AF0D-2100622E0D7C}"/>
              </a:ext>
            </a:extLst>
          </p:cNvPr>
          <p:cNvSpPr txBox="1">
            <a:spLocks/>
          </p:cNvSpPr>
          <p:nvPr/>
        </p:nvSpPr>
        <p:spPr>
          <a:xfrm>
            <a:off x="248469" y="1334510"/>
            <a:ext cx="694283" cy="5144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b="1" dirty="0">
                <a:latin typeface="+mn-lt"/>
                <a:cs typeface="Calibri Light" panose="020F0302020204030204" pitchFamily="34" charset="0"/>
              </a:rPr>
              <a:t>ALAD</a:t>
            </a:r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24E54A3-A8B4-42E0-B2EF-8AD177EC9632}"/>
              </a:ext>
            </a:extLst>
          </p:cNvPr>
          <p:cNvCxnSpPr>
            <a:cxnSpLocks/>
          </p:cNvCxnSpPr>
          <p:nvPr/>
        </p:nvCxnSpPr>
        <p:spPr>
          <a:xfrm flipH="1">
            <a:off x="5723214" y="3543397"/>
            <a:ext cx="1857956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79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E780EE-5E0D-459B-A004-48420C64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600" dirty="0"/>
              <a:t>PÄRANDI KASUTAMINE	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088A27-DEE7-4BF3-B911-57905D3933B8}"/>
              </a:ext>
            </a:extLst>
          </p:cNvPr>
          <p:cNvSpPr txBox="1">
            <a:spLocks/>
          </p:cNvSpPr>
          <p:nvPr/>
        </p:nvSpPr>
        <p:spPr>
          <a:xfrm>
            <a:off x="547003" y="1436991"/>
            <a:ext cx="8229600" cy="257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457200" y="1334510"/>
            <a:ext cx="5648036" cy="4539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3F5E18-5EB9-4702-BD8D-A43472309B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948" y="1564126"/>
            <a:ext cx="4409867" cy="36800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EBB1BA0-595F-4263-B551-EBBF014201E6}"/>
              </a:ext>
            </a:extLst>
          </p:cNvPr>
          <p:cNvSpPr txBox="1">
            <a:spLocks/>
          </p:cNvSpPr>
          <p:nvPr/>
        </p:nvSpPr>
        <p:spPr>
          <a:xfrm>
            <a:off x="457200" y="5216650"/>
            <a:ext cx="2885228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i="1" dirty="0">
                <a:latin typeface="+mn-lt"/>
                <a:cs typeface="Calibri Light" panose="020F0302020204030204" pitchFamily="34" charset="0"/>
              </a:rPr>
              <a:t>RAAAF ja </a:t>
            </a:r>
            <a:r>
              <a:rPr lang="et-EE" sz="1300" i="1" dirty="0" err="1">
                <a:latin typeface="+mn-lt"/>
                <a:cs typeface="Calibri Light" panose="020F0302020204030204" pitchFamily="34" charset="0"/>
              </a:rPr>
              <a:t>Atelier</a:t>
            </a:r>
            <a:r>
              <a:rPr lang="et-EE" sz="1300" i="1" dirty="0">
                <a:latin typeface="+mn-lt"/>
                <a:cs typeface="Calibri Light" panose="020F0302020204030204" pitchFamily="34" charset="0"/>
              </a:rPr>
              <a:t> de Lyon www.dezeen.com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 descr="A picture containing outdoor, sky, tree, field&#10;&#10;Description automatically generated">
            <a:extLst>
              <a:ext uri="{FF2B5EF4-FFF2-40B4-BE49-F238E27FC236}">
                <a16:creationId xmlns:a16="http://schemas.microsoft.com/office/drawing/2014/main" id="{E6BB0E62-C6B8-434D-BF22-9C6183C91C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063" y="1160510"/>
            <a:ext cx="3570515" cy="2677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C1358B-5881-486C-AC40-F2F0AD3D3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862" y="3876428"/>
            <a:ext cx="3576918" cy="238319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6DF97B-EAED-4438-A378-C2D56391DF15}"/>
              </a:ext>
            </a:extLst>
          </p:cNvPr>
          <p:cNvSpPr txBox="1">
            <a:spLocks/>
          </p:cNvSpPr>
          <p:nvPr/>
        </p:nvSpPr>
        <p:spPr>
          <a:xfrm>
            <a:off x="4814815" y="6107190"/>
            <a:ext cx="3871985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i="1" dirty="0">
                <a:latin typeface="+mn-lt"/>
                <a:cs typeface="Calibri Light" panose="020F0302020204030204" pitchFamily="34" charset="0"/>
              </a:rPr>
              <a:t>Tartu Uus Teater, www.uusteater.ee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0950861-294E-49D7-B1C7-F90D42DC2252}"/>
              </a:ext>
            </a:extLst>
          </p:cNvPr>
          <p:cNvSpPr txBox="1">
            <a:spLocks/>
          </p:cNvSpPr>
          <p:nvPr/>
        </p:nvSpPr>
        <p:spPr>
          <a:xfrm>
            <a:off x="457200" y="5932201"/>
            <a:ext cx="2296510" cy="5144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b="1" dirty="0">
                <a:latin typeface="+mn-lt"/>
                <a:cs typeface="Calibri Light" panose="020F0302020204030204" pitchFamily="34" charset="0"/>
              </a:rPr>
              <a:t>Kogetav, vaadeldav, huvitav</a:t>
            </a:r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3088A27-DEE7-4BF3-B911-57905D3933B8}"/>
              </a:ext>
            </a:extLst>
          </p:cNvPr>
          <p:cNvSpPr txBox="1">
            <a:spLocks/>
          </p:cNvSpPr>
          <p:nvPr/>
        </p:nvSpPr>
        <p:spPr>
          <a:xfrm>
            <a:off x="547003" y="1436991"/>
            <a:ext cx="8229600" cy="257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547003" y="1333454"/>
            <a:ext cx="7954567" cy="4087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t-E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dirty="0">
                <a:latin typeface="Calibri Light" panose="020F0302020204030204" pitchFamily="34" charset="0"/>
                <a:cs typeface="Calibri Light" panose="020F0302020204030204" pitchFamily="34" charset="0"/>
              </a:rPr>
              <a:t>Küsimused/kitsaskohad/ohud</a:t>
            </a:r>
          </a:p>
          <a:p>
            <a:endParaRPr lang="et-E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4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457200" y="1334510"/>
            <a:ext cx="5648036" cy="4539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A73693-88AD-4DA4-A42D-41EF775C92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830" y="1505288"/>
            <a:ext cx="5892484" cy="397573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C7CE403-CDBE-4E73-ACBC-36CA0322D117}"/>
              </a:ext>
            </a:extLst>
          </p:cNvPr>
          <p:cNvSpPr txBox="1">
            <a:spLocks/>
          </p:cNvSpPr>
          <p:nvPr/>
        </p:nvSpPr>
        <p:spPr>
          <a:xfrm>
            <a:off x="7416488" y="1505288"/>
            <a:ext cx="1658830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Tx/>
              <a:buChar char="-"/>
            </a:pPr>
            <a:r>
              <a:rPr lang="et-EE" sz="100" dirty="0">
                <a:latin typeface="Calibri Light" panose="020F0302020204030204" pitchFamily="34" charset="0"/>
                <a:cs typeface="Calibri Light" panose="020F0302020204030204" pitchFamily="34" charset="0"/>
              </a:rPr>
              <a:t>Ja </a:t>
            </a: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E8D5B3-C9BF-449B-8F95-1771935C26F1}"/>
              </a:ext>
            </a:extLst>
          </p:cNvPr>
          <p:cNvCxnSpPr>
            <a:cxnSpLocks/>
          </p:cNvCxnSpPr>
          <p:nvPr/>
        </p:nvCxnSpPr>
        <p:spPr>
          <a:xfrm flipH="1" flipV="1">
            <a:off x="5325626" y="3355206"/>
            <a:ext cx="2341266" cy="79047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19F4AE26-4292-4847-9FE0-A7F7AC9A0642}"/>
              </a:ext>
            </a:extLst>
          </p:cNvPr>
          <p:cNvSpPr txBox="1">
            <a:spLocks/>
          </p:cNvSpPr>
          <p:nvPr/>
        </p:nvSpPr>
        <p:spPr>
          <a:xfrm>
            <a:off x="7611153" y="3713761"/>
            <a:ext cx="1351446" cy="11430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Peatänav jääb</a:t>
            </a: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funktsionaalselt</a:t>
            </a: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hõredaks   </a:t>
            </a:r>
          </a:p>
          <a:p>
            <a:pPr algn="l"/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744CAD52-FBFA-4CE9-A699-6BC51383D4EB}"/>
              </a:ext>
            </a:extLst>
          </p:cNvPr>
          <p:cNvSpPr txBox="1">
            <a:spLocks/>
          </p:cNvSpPr>
          <p:nvPr/>
        </p:nvSpPr>
        <p:spPr>
          <a:xfrm>
            <a:off x="7589593" y="1279973"/>
            <a:ext cx="1351446" cy="65290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b="1" dirty="0">
                <a:latin typeface="+mn-lt"/>
                <a:cs typeface="Calibri Light" panose="020F0302020204030204" pitchFamily="34" charset="0"/>
              </a:rPr>
              <a:t>TÄNAVAD</a:t>
            </a:r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691E103-6694-422F-B9FF-3372FE39A759}"/>
              </a:ext>
            </a:extLst>
          </p:cNvPr>
          <p:cNvSpPr txBox="1">
            <a:spLocks/>
          </p:cNvSpPr>
          <p:nvPr/>
        </p:nvSpPr>
        <p:spPr>
          <a:xfrm>
            <a:off x="211384" y="1356719"/>
            <a:ext cx="694283" cy="5144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b="1" dirty="0">
                <a:latin typeface="+mn-lt"/>
                <a:cs typeface="Calibri Light" panose="020F0302020204030204" pitchFamily="34" charset="0"/>
              </a:rPr>
              <a:t>ALAD</a:t>
            </a:r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F0F0412-66EA-4B84-96DA-3A7ABB20C639}"/>
              </a:ext>
            </a:extLst>
          </p:cNvPr>
          <p:cNvSpPr txBox="1">
            <a:spLocks/>
          </p:cNvSpPr>
          <p:nvPr/>
        </p:nvSpPr>
        <p:spPr>
          <a:xfrm>
            <a:off x="273351" y="1971761"/>
            <a:ext cx="1306544" cy="30889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marL="285750" indent="-285750" algn="l">
              <a:buFontTx/>
              <a:buChar char="-"/>
            </a:pPr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9769802F-BF72-412B-97EA-22C908E057DA}"/>
              </a:ext>
            </a:extLst>
          </p:cNvPr>
          <p:cNvSpPr txBox="1">
            <a:spLocks/>
          </p:cNvSpPr>
          <p:nvPr/>
        </p:nvSpPr>
        <p:spPr>
          <a:xfrm>
            <a:off x="7611153" y="2013810"/>
            <a:ext cx="1436211" cy="15380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Haljastus tekib radade äärde, aga rajad ise jäävad kõledaks/</a:t>
            </a: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autokeskseks/ otstarbed väheseks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39930B6-B1BB-494D-899C-196ADBE431CE}"/>
              </a:ext>
            </a:extLst>
          </p:cNvPr>
          <p:cNvCxnSpPr>
            <a:cxnSpLocks/>
          </p:cNvCxnSpPr>
          <p:nvPr/>
        </p:nvCxnSpPr>
        <p:spPr>
          <a:xfrm flipH="1" flipV="1">
            <a:off x="5838092" y="2099067"/>
            <a:ext cx="1754164" cy="68378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18D79BB8-39BD-42F3-A516-B6FF1D275A48}"/>
              </a:ext>
            </a:extLst>
          </p:cNvPr>
          <p:cNvSpPr txBox="1">
            <a:spLocks/>
          </p:cNvSpPr>
          <p:nvPr/>
        </p:nvSpPr>
        <p:spPr>
          <a:xfrm>
            <a:off x="190108" y="1334320"/>
            <a:ext cx="1351446" cy="204897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 err="1">
                <a:latin typeface="+mn-lt"/>
                <a:cs typeface="Calibri Light" panose="020F0302020204030204" pitchFamily="34" charset="0"/>
              </a:rPr>
              <a:t>Inimmõõde</a:t>
            </a:r>
            <a:r>
              <a:rPr lang="et-EE" sz="1300" dirty="0">
                <a:latin typeface="+mn-lt"/>
                <a:cs typeface="Calibri Light" panose="020F0302020204030204" pitchFamily="34" charset="0"/>
              </a:rPr>
              <a:t> jääb ebaühtlane: varasemad </a:t>
            </a:r>
            <a:r>
              <a:rPr lang="et-EE" sz="1300" dirty="0" err="1">
                <a:latin typeface="+mn-lt"/>
                <a:cs typeface="Calibri Light" panose="020F0302020204030204" pitchFamily="34" charset="0"/>
              </a:rPr>
              <a:t>DP’d</a:t>
            </a:r>
            <a:r>
              <a:rPr lang="et-EE" sz="1300" dirty="0">
                <a:latin typeface="+mn-lt"/>
                <a:cs typeface="Calibri Light" panose="020F0302020204030204" pitchFamily="34" charset="0"/>
              </a:rPr>
              <a:t> ja uued lahendused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668322B-918A-4608-81B8-7844D84239E9}"/>
              </a:ext>
            </a:extLst>
          </p:cNvPr>
          <p:cNvSpPr txBox="1">
            <a:spLocks/>
          </p:cNvSpPr>
          <p:nvPr/>
        </p:nvSpPr>
        <p:spPr>
          <a:xfrm>
            <a:off x="185896" y="1773784"/>
            <a:ext cx="1351446" cy="11430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B51F1F5-82BB-4D3D-B94D-88A10EBD5324}"/>
              </a:ext>
            </a:extLst>
          </p:cNvPr>
          <p:cNvSpPr txBox="1">
            <a:spLocks/>
          </p:cNvSpPr>
          <p:nvPr/>
        </p:nvSpPr>
        <p:spPr>
          <a:xfrm>
            <a:off x="211384" y="3160778"/>
            <a:ext cx="1351446" cy="171991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31" name="Title 8">
            <a:extLst>
              <a:ext uri="{FF2B5EF4-FFF2-40B4-BE49-F238E27FC236}">
                <a16:creationId xmlns:a16="http://schemas.microsoft.com/office/drawing/2014/main" id="{6C203E30-7286-4B3A-863D-11A44907B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t-EE" sz="3600" dirty="0"/>
              <a:t>INIMMÕÕTMELISUS JA PÄRAND RAADI ALAL	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6CC1233-64B8-4614-895D-05EBE535F978}"/>
              </a:ext>
            </a:extLst>
          </p:cNvPr>
          <p:cNvSpPr txBox="1">
            <a:spLocks/>
          </p:cNvSpPr>
          <p:nvPr/>
        </p:nvSpPr>
        <p:spPr>
          <a:xfrm>
            <a:off x="185896" y="2550513"/>
            <a:ext cx="1306544" cy="367283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t-EE" sz="1300" b="1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r>
              <a:rPr lang="et-EE" sz="1300" dirty="0" err="1">
                <a:latin typeface="+mn-lt"/>
                <a:cs typeface="Calibri Light" panose="020F0302020204030204" pitchFamily="34" charset="0"/>
              </a:rPr>
              <a:t>Kaponiiride</a:t>
            </a:r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terviklahendust ei teki, lahendused on „tavapärased“</a:t>
            </a: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r>
              <a:rPr lang="et-EE" sz="1300" dirty="0" err="1">
                <a:latin typeface="+mn-lt"/>
                <a:cs typeface="Calibri Light" panose="020F0302020204030204" pitchFamily="34" charset="0"/>
              </a:rPr>
              <a:t>Kaponiirid</a:t>
            </a:r>
            <a:r>
              <a:rPr lang="et-EE" sz="1300" dirty="0">
                <a:latin typeface="+mn-lt"/>
                <a:cs typeface="Calibri Light" panose="020F0302020204030204" pitchFamily="34" charset="0"/>
              </a:rPr>
              <a:t> muutuvad privaatseks/pool-avalikuks</a:t>
            </a: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marL="285750" indent="-285750" algn="l">
              <a:buFontTx/>
              <a:buChar char="-"/>
            </a:pPr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9753A3-9358-4717-97D3-5A573E2BF6BA}"/>
              </a:ext>
            </a:extLst>
          </p:cNvPr>
          <p:cNvSpPr txBox="1"/>
          <p:nvPr/>
        </p:nvSpPr>
        <p:spPr>
          <a:xfrm>
            <a:off x="793393" y="5795039"/>
            <a:ext cx="74934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600" b="1" dirty="0">
                <a:solidFill>
                  <a:srgbClr val="000000"/>
                </a:solidFill>
                <a:latin typeface="+mj-lt"/>
              </a:rPr>
              <a:t>Mis on realiseeritav kui Muinsuskaitse võtab </a:t>
            </a:r>
            <a:r>
              <a:rPr lang="et-EE" sz="1600" b="1" i="1" dirty="0">
                <a:solidFill>
                  <a:srgbClr val="000000"/>
                </a:solidFill>
                <a:latin typeface="+mj-lt"/>
              </a:rPr>
              <a:t>Raadi mäluvälja </a:t>
            </a:r>
            <a:r>
              <a:rPr lang="et-EE" sz="1600" b="1" dirty="0">
                <a:solidFill>
                  <a:srgbClr val="000000"/>
                </a:solidFill>
                <a:latin typeface="+mj-lt"/>
              </a:rPr>
              <a:t>mälestisena kaitse alla?</a:t>
            </a:r>
            <a:endParaRPr lang="et-E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804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E780EE-5E0D-459B-A004-48420C64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93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t-EE" sz="3600" dirty="0"/>
              <a:t>RADADE SÄILITAMINE </a:t>
            </a:r>
            <a:r>
              <a:rPr lang="et-EE" sz="3600" i="1" dirty="0"/>
              <a:t>VS</a:t>
            </a:r>
            <a:r>
              <a:rPr lang="et-EE" sz="3600" dirty="0"/>
              <a:t> MUUTMINE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C7CE403-CDBE-4E73-ACBC-36CA0322D117}"/>
              </a:ext>
            </a:extLst>
          </p:cNvPr>
          <p:cNvSpPr txBox="1">
            <a:spLocks/>
          </p:cNvSpPr>
          <p:nvPr/>
        </p:nvSpPr>
        <p:spPr>
          <a:xfrm>
            <a:off x="7416488" y="1505288"/>
            <a:ext cx="1658830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Tx/>
              <a:buChar char="-"/>
            </a:pPr>
            <a:r>
              <a:rPr lang="et-EE" sz="100" dirty="0">
                <a:latin typeface="Calibri Light" panose="020F0302020204030204" pitchFamily="34" charset="0"/>
                <a:cs typeface="Calibri Light" panose="020F0302020204030204" pitchFamily="34" charset="0"/>
              </a:rPr>
              <a:t>Ja </a:t>
            </a: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F0F0412-66EA-4B84-96DA-3A7ABB20C639}"/>
              </a:ext>
            </a:extLst>
          </p:cNvPr>
          <p:cNvSpPr txBox="1">
            <a:spLocks/>
          </p:cNvSpPr>
          <p:nvPr/>
        </p:nvSpPr>
        <p:spPr>
          <a:xfrm>
            <a:off x="273351" y="1971761"/>
            <a:ext cx="1306544" cy="30889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marL="285750" indent="-285750" algn="l">
              <a:buFontTx/>
              <a:buChar char="-"/>
            </a:pPr>
            <a:endParaRPr lang="et-EE" sz="1300" dirty="0">
              <a:latin typeface="+mn-lt"/>
              <a:cs typeface="Calibri Light" panose="020F0302020204030204" pitchFamily="34" charset="0"/>
            </a:endParaRPr>
          </a:p>
          <a:p>
            <a:pPr algn="l"/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668322B-918A-4608-81B8-7844D84239E9}"/>
              </a:ext>
            </a:extLst>
          </p:cNvPr>
          <p:cNvSpPr txBox="1">
            <a:spLocks/>
          </p:cNvSpPr>
          <p:nvPr/>
        </p:nvSpPr>
        <p:spPr>
          <a:xfrm>
            <a:off x="185896" y="1773784"/>
            <a:ext cx="1351446" cy="11430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B51F1F5-82BB-4D3D-B94D-88A10EBD5324}"/>
              </a:ext>
            </a:extLst>
          </p:cNvPr>
          <p:cNvSpPr txBox="1">
            <a:spLocks/>
          </p:cNvSpPr>
          <p:nvPr/>
        </p:nvSpPr>
        <p:spPr>
          <a:xfrm>
            <a:off x="211384" y="3160778"/>
            <a:ext cx="1351446" cy="171991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t-EE" sz="1300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80F325-31E4-40F0-909C-9E5A130FFA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77" y="2085512"/>
            <a:ext cx="1875487" cy="384335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05DFCC1-83AB-4BEC-B159-EF382D99F0EE}"/>
              </a:ext>
            </a:extLst>
          </p:cNvPr>
          <p:cNvSpPr txBox="1">
            <a:spLocks/>
          </p:cNvSpPr>
          <p:nvPr/>
        </p:nvSpPr>
        <p:spPr>
          <a:xfrm>
            <a:off x="268041" y="5878402"/>
            <a:ext cx="1476497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i="1" dirty="0" err="1">
                <a:latin typeface="+mn-lt"/>
                <a:cs typeface="Calibri Light" panose="020F0302020204030204" pitchFamily="34" charset="0"/>
              </a:rPr>
              <a:t>Wikipedia</a:t>
            </a:r>
            <a:endParaRPr lang="et-EE" sz="1300" i="1" dirty="0">
              <a:latin typeface="+mn-lt"/>
              <a:cs typeface="Calibri Light" panose="020F0302020204030204" pitchFamily="34" charset="0"/>
            </a:endParaRP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A group of people flying kites&#10;&#10;Description automatically generated with medium confidence">
            <a:extLst>
              <a:ext uri="{FF2B5EF4-FFF2-40B4-BE49-F238E27FC236}">
                <a16:creationId xmlns:a16="http://schemas.microsoft.com/office/drawing/2014/main" id="{D31D0619-A457-4A2A-B405-C72F9C6A28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1410" y="2092243"/>
            <a:ext cx="2120712" cy="384335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31F4629-C65E-47CD-8462-9DD7DAD77F37}"/>
              </a:ext>
            </a:extLst>
          </p:cNvPr>
          <p:cNvSpPr txBox="1">
            <a:spLocks/>
          </p:cNvSpPr>
          <p:nvPr/>
        </p:nvSpPr>
        <p:spPr>
          <a:xfrm>
            <a:off x="2105623" y="5870351"/>
            <a:ext cx="1476496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i="1" dirty="0">
                <a:latin typeface="+mn-lt"/>
                <a:cs typeface="Calibri Light" panose="020F0302020204030204" pitchFamily="34" charset="0"/>
              </a:rPr>
              <a:t>www.visitberlin.de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FFF1B-C238-4E29-BF0D-058742BEFF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2122" y="2085513"/>
            <a:ext cx="2566661" cy="384335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F9DD029-4195-4918-9887-4FFEC08895CA}"/>
              </a:ext>
            </a:extLst>
          </p:cNvPr>
          <p:cNvSpPr txBox="1">
            <a:spLocks/>
          </p:cNvSpPr>
          <p:nvPr/>
        </p:nvSpPr>
        <p:spPr>
          <a:xfrm>
            <a:off x="4387040" y="5870352"/>
            <a:ext cx="1476496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i="1" dirty="0">
                <a:latin typeface="+mn-lt"/>
                <a:cs typeface="Calibri Light" panose="020F0302020204030204" pitchFamily="34" charset="0"/>
              </a:rPr>
              <a:t>www.domusweb.it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F2399C-0C52-44CC-991F-F7394DB7D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783" y="2085513"/>
            <a:ext cx="2526535" cy="385008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9D9E18A-34D9-4EF1-8885-F66668D5A3BA}"/>
              </a:ext>
            </a:extLst>
          </p:cNvPr>
          <p:cNvSpPr txBox="1">
            <a:spLocks/>
          </p:cNvSpPr>
          <p:nvPr/>
        </p:nvSpPr>
        <p:spPr>
          <a:xfrm>
            <a:off x="6566003" y="5870350"/>
            <a:ext cx="1476496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i="1" dirty="0">
                <a:latin typeface="+mn-lt"/>
                <a:cs typeface="Calibri Light" panose="020F0302020204030204" pitchFamily="34" charset="0"/>
              </a:rPr>
              <a:t>www.sasaki.com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0DD1D98-DBDA-4A63-9CFA-56AB7A8AB5FA}"/>
              </a:ext>
            </a:extLst>
          </p:cNvPr>
          <p:cNvSpPr txBox="1">
            <a:spLocks/>
          </p:cNvSpPr>
          <p:nvPr/>
        </p:nvSpPr>
        <p:spPr>
          <a:xfrm>
            <a:off x="546085" y="1190338"/>
            <a:ext cx="892525" cy="5144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A15AC2F-0437-43C3-AA49-90614CFE5BDA}"/>
              </a:ext>
            </a:extLst>
          </p:cNvPr>
          <p:cNvSpPr txBox="1">
            <a:spLocks/>
          </p:cNvSpPr>
          <p:nvPr/>
        </p:nvSpPr>
        <p:spPr>
          <a:xfrm>
            <a:off x="334184" y="1267781"/>
            <a:ext cx="1476497" cy="5144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130BAF-0A06-41E6-821E-7C065CC964EC}"/>
              </a:ext>
            </a:extLst>
          </p:cNvPr>
          <p:cNvCxnSpPr/>
          <p:nvPr/>
        </p:nvCxnSpPr>
        <p:spPr>
          <a:xfrm>
            <a:off x="457200" y="1607736"/>
            <a:ext cx="77887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A5E5CD68-5067-43BB-989E-7E9E0A0844B7}"/>
              </a:ext>
            </a:extLst>
          </p:cNvPr>
          <p:cNvSpPr txBox="1">
            <a:spLocks/>
          </p:cNvSpPr>
          <p:nvPr/>
        </p:nvSpPr>
        <p:spPr>
          <a:xfrm>
            <a:off x="3708581" y="1190338"/>
            <a:ext cx="1285940" cy="5144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b="1" dirty="0">
                <a:latin typeface="+mn-lt"/>
                <a:cs typeface="Calibri Light" panose="020F0302020204030204" pitchFamily="34" charset="0"/>
              </a:rPr>
              <a:t>Muutuse ulatus</a:t>
            </a:r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02D6929-3BB2-4CBA-B359-8014ECD3FF2D}"/>
              </a:ext>
            </a:extLst>
          </p:cNvPr>
          <p:cNvSpPr txBox="1">
            <a:spLocks/>
          </p:cNvSpPr>
          <p:nvPr/>
        </p:nvSpPr>
        <p:spPr>
          <a:xfrm>
            <a:off x="546085" y="1657681"/>
            <a:ext cx="1285940" cy="5144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b="1" dirty="0">
                <a:latin typeface="+mn-lt"/>
                <a:cs typeface="Calibri Light" panose="020F0302020204030204" pitchFamily="34" charset="0"/>
              </a:rPr>
              <a:t>Raadi</a:t>
            </a:r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2FADC9A-9735-4728-8067-86EF7949FD2D}"/>
              </a:ext>
            </a:extLst>
          </p:cNvPr>
          <p:cNvSpPr txBox="1">
            <a:spLocks/>
          </p:cNvSpPr>
          <p:nvPr/>
        </p:nvSpPr>
        <p:spPr>
          <a:xfrm>
            <a:off x="2609781" y="1666730"/>
            <a:ext cx="1285940" cy="5144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b="1" dirty="0">
                <a:latin typeface="+mn-lt"/>
                <a:cs typeface="Calibri Light" panose="020F0302020204030204" pitchFamily="34" charset="0"/>
              </a:rPr>
              <a:t>Berliin</a:t>
            </a:r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B2BDC79-F894-449B-88AF-BE3E5FF6DF8C}"/>
              </a:ext>
            </a:extLst>
          </p:cNvPr>
          <p:cNvSpPr txBox="1">
            <a:spLocks/>
          </p:cNvSpPr>
          <p:nvPr/>
        </p:nvSpPr>
        <p:spPr>
          <a:xfrm>
            <a:off x="4816894" y="1669603"/>
            <a:ext cx="1285940" cy="5144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b="1" dirty="0">
                <a:latin typeface="+mn-lt"/>
                <a:cs typeface="Calibri Light" panose="020F0302020204030204" pitchFamily="34" charset="0"/>
              </a:rPr>
              <a:t>New York</a:t>
            </a:r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5848D8D-E1D5-458C-B817-3BE3C873F8DD}"/>
              </a:ext>
            </a:extLst>
          </p:cNvPr>
          <p:cNvSpPr txBox="1">
            <a:spLocks/>
          </p:cNvSpPr>
          <p:nvPr/>
        </p:nvSpPr>
        <p:spPr>
          <a:xfrm>
            <a:off x="7377879" y="1649416"/>
            <a:ext cx="1285940" cy="5144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b="1" dirty="0">
                <a:latin typeface="+mn-lt"/>
                <a:cs typeface="Calibri Light" panose="020F0302020204030204" pitchFamily="34" charset="0"/>
              </a:rPr>
              <a:t>Shanghai</a:t>
            </a:r>
            <a:endParaRPr lang="en-US" sz="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2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328" y="3551395"/>
            <a:ext cx="4387939" cy="1741041"/>
          </a:xfrm>
        </p:spPr>
        <p:txBody>
          <a:bodyPr>
            <a:normAutofit/>
          </a:bodyPr>
          <a:lstStyle/>
          <a:p>
            <a:pPr>
              <a:tabLst>
                <a:tab pos="2063750" algn="l"/>
              </a:tabLst>
            </a:pPr>
            <a:r>
              <a:rPr lang="et-EE" sz="2200" dirty="0"/>
              <a:t>ann@hendrikson.ee</a:t>
            </a:r>
            <a:br>
              <a:rPr lang="en-GB" sz="2200" dirty="0"/>
            </a:br>
            <a:br>
              <a:rPr lang="en-GB" sz="2200" dirty="0"/>
            </a:b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649097" y="295123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Tänan</a:t>
            </a: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algn="ctr"/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t-E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68231-4910-482D-8FF6-BB97B6E08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548" y="5743492"/>
            <a:ext cx="1921501" cy="3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2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3088A27-DEE7-4BF3-B911-57905D3933B8}"/>
              </a:ext>
            </a:extLst>
          </p:cNvPr>
          <p:cNvSpPr txBox="1">
            <a:spLocks/>
          </p:cNvSpPr>
          <p:nvPr/>
        </p:nvSpPr>
        <p:spPr>
          <a:xfrm>
            <a:off x="547003" y="1436991"/>
            <a:ext cx="8229600" cy="257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547003" y="1701277"/>
            <a:ext cx="7954567" cy="4087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Inimmõõde</a:t>
            </a:r>
            <a:r>
              <a:rPr lang="et-EE" dirty="0">
                <a:latin typeface="Calibri Light" panose="020F0302020204030204" pitchFamily="34" charset="0"/>
                <a:cs typeface="Calibri Light" panose="020F0302020204030204" pitchFamily="34" charset="0"/>
              </a:rPr>
              <a:t> / pärand</a:t>
            </a:r>
          </a:p>
          <a:p>
            <a:endParaRPr lang="et-E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4"/>
    </mc:Choice>
    <mc:Fallback xmlns="">
      <p:transition spd="slow" advTm="2432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026E1A-1E5B-462E-9FA8-03F222AE0D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94" y="1631635"/>
            <a:ext cx="8229601" cy="38728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088A27-DEE7-4BF3-B911-57905D3933B8}"/>
              </a:ext>
            </a:extLst>
          </p:cNvPr>
          <p:cNvSpPr txBox="1">
            <a:spLocks/>
          </p:cNvSpPr>
          <p:nvPr/>
        </p:nvSpPr>
        <p:spPr>
          <a:xfrm>
            <a:off x="547003" y="1436991"/>
            <a:ext cx="8229600" cy="257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457200" y="1334510"/>
            <a:ext cx="5648036" cy="4539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CAE4E97A-561A-4918-92C8-FBA872507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68" y="930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t-EE" sz="3600" dirty="0"/>
              <a:t>RAADI LENNUVÄLI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2C536DE-39DE-4BD9-9775-24DAA6F6AB72}"/>
              </a:ext>
            </a:extLst>
          </p:cNvPr>
          <p:cNvSpPr txBox="1">
            <a:spLocks/>
          </p:cNvSpPr>
          <p:nvPr/>
        </p:nvSpPr>
        <p:spPr>
          <a:xfrm>
            <a:off x="3886614" y="1136040"/>
            <a:ext cx="2343680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Maandumisrada: 2500 m/ 80 m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08BC033-4EAA-4370-BDF5-BEBEC885C237}"/>
              </a:ext>
            </a:extLst>
          </p:cNvPr>
          <p:cNvCxnSpPr/>
          <p:nvPr/>
        </p:nvCxnSpPr>
        <p:spPr>
          <a:xfrm flipH="1">
            <a:off x="4043599" y="1563379"/>
            <a:ext cx="321547" cy="70338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FB049F2E-1064-4CB3-9B63-0756AB24C5F0}"/>
              </a:ext>
            </a:extLst>
          </p:cNvPr>
          <p:cNvSpPr txBox="1">
            <a:spLocks/>
          </p:cNvSpPr>
          <p:nvPr/>
        </p:nvSpPr>
        <p:spPr>
          <a:xfrm>
            <a:off x="6204158" y="5593610"/>
            <a:ext cx="2343680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Maandumisrada: 1100 m/ 75 m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0E3C984-3597-4187-A5F7-130FD37A64F6}"/>
              </a:ext>
            </a:extLst>
          </p:cNvPr>
          <p:cNvCxnSpPr>
            <a:cxnSpLocks/>
          </p:cNvCxnSpPr>
          <p:nvPr/>
        </p:nvCxnSpPr>
        <p:spPr>
          <a:xfrm flipH="1" flipV="1">
            <a:off x="4464068" y="3429000"/>
            <a:ext cx="2147747" cy="227015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5900ECE6-AB93-4D5B-8531-B9C8C89FCEBD}"/>
              </a:ext>
            </a:extLst>
          </p:cNvPr>
          <p:cNvSpPr txBox="1">
            <a:spLocks/>
          </p:cNvSpPr>
          <p:nvPr/>
        </p:nvSpPr>
        <p:spPr>
          <a:xfrm>
            <a:off x="3557728" y="5593610"/>
            <a:ext cx="2343680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Ruleerimisrada: 725 m/ 20 m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BB45418F-3F20-4494-89AD-F45E76CE89F1}"/>
              </a:ext>
            </a:extLst>
          </p:cNvPr>
          <p:cNvSpPr txBox="1">
            <a:spLocks/>
          </p:cNvSpPr>
          <p:nvPr/>
        </p:nvSpPr>
        <p:spPr>
          <a:xfrm>
            <a:off x="835624" y="5618732"/>
            <a:ext cx="2343680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 err="1">
                <a:latin typeface="+mn-lt"/>
                <a:cs typeface="Calibri Light" panose="020F0302020204030204" pitchFamily="34" charset="0"/>
              </a:rPr>
              <a:t>Kaponiir</a:t>
            </a:r>
            <a:r>
              <a:rPr lang="et-EE" sz="1300" dirty="0">
                <a:latin typeface="+mn-lt"/>
                <a:cs typeface="Calibri Light" panose="020F0302020204030204" pitchFamily="34" charset="0"/>
              </a:rPr>
              <a:t>: 70 x 80 m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A4862D5-6F7B-43FC-BEFB-552BF8796AF6}"/>
              </a:ext>
            </a:extLst>
          </p:cNvPr>
          <p:cNvCxnSpPr>
            <a:cxnSpLocks/>
          </p:cNvCxnSpPr>
          <p:nvPr/>
        </p:nvCxnSpPr>
        <p:spPr>
          <a:xfrm flipH="1" flipV="1">
            <a:off x="2781703" y="3820138"/>
            <a:ext cx="1639757" cy="187901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A139FF5-CF1F-46B1-B8FB-FF8F0A66FB11}"/>
              </a:ext>
            </a:extLst>
          </p:cNvPr>
          <p:cNvCxnSpPr>
            <a:cxnSpLocks/>
          </p:cNvCxnSpPr>
          <p:nvPr/>
        </p:nvCxnSpPr>
        <p:spPr>
          <a:xfrm flipV="1">
            <a:off x="1461731" y="3604418"/>
            <a:ext cx="888106" cy="209918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1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3088A27-DEE7-4BF3-B911-57905D3933B8}"/>
              </a:ext>
            </a:extLst>
          </p:cNvPr>
          <p:cNvSpPr txBox="1">
            <a:spLocks/>
          </p:cNvSpPr>
          <p:nvPr/>
        </p:nvSpPr>
        <p:spPr>
          <a:xfrm>
            <a:off x="547003" y="1436991"/>
            <a:ext cx="8229600" cy="257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594716" y="1010918"/>
            <a:ext cx="7954567" cy="4087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t-E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t-E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dirty="0">
                <a:latin typeface="Calibri Light" panose="020F0302020204030204" pitchFamily="34" charset="0"/>
                <a:cs typeface="Calibri Light" panose="020F0302020204030204" pitchFamily="34" charset="0"/>
              </a:rPr>
              <a:t>Kontekst</a:t>
            </a:r>
          </a:p>
          <a:p>
            <a:endParaRPr lang="et-E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8"/>
    </mc:Choice>
    <mc:Fallback xmlns="">
      <p:transition spd="slow" advTm="887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3088A27-DEE7-4BF3-B911-57905D3933B8}"/>
              </a:ext>
            </a:extLst>
          </p:cNvPr>
          <p:cNvSpPr txBox="1">
            <a:spLocks/>
          </p:cNvSpPr>
          <p:nvPr/>
        </p:nvSpPr>
        <p:spPr>
          <a:xfrm>
            <a:off x="547003" y="1436991"/>
            <a:ext cx="8229600" cy="257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D4D6F-265D-44BA-B549-784BCBA2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426"/>
            <a:ext cx="9144000" cy="5587574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C663DE73-98CD-4F00-B0DB-1187C4B2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17" y="441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t-EE" sz="3600" dirty="0"/>
              <a:t>INIMMÕÕDE ERINEB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01A3EB-7137-4978-AD30-7BCB626CD1E8}"/>
              </a:ext>
            </a:extLst>
          </p:cNvPr>
          <p:cNvCxnSpPr>
            <a:cxnSpLocks/>
          </p:cNvCxnSpPr>
          <p:nvPr/>
        </p:nvCxnSpPr>
        <p:spPr>
          <a:xfrm>
            <a:off x="2701160" y="1187144"/>
            <a:ext cx="0" cy="32166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255592-4103-41B7-A32E-41AE1E72C0D3}"/>
              </a:ext>
            </a:extLst>
          </p:cNvPr>
          <p:cNvCxnSpPr>
            <a:cxnSpLocks/>
          </p:cNvCxnSpPr>
          <p:nvPr/>
        </p:nvCxnSpPr>
        <p:spPr>
          <a:xfrm>
            <a:off x="4542898" y="1187144"/>
            <a:ext cx="0" cy="120395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5A0085-52FC-48F2-A3D5-4C2D5B6602F2}"/>
              </a:ext>
            </a:extLst>
          </p:cNvPr>
          <p:cNvCxnSpPr>
            <a:cxnSpLocks/>
          </p:cNvCxnSpPr>
          <p:nvPr/>
        </p:nvCxnSpPr>
        <p:spPr>
          <a:xfrm>
            <a:off x="1592319" y="1187144"/>
            <a:ext cx="0" cy="362659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757080C-7977-4699-98D0-6941AB52B2B8}"/>
              </a:ext>
            </a:extLst>
          </p:cNvPr>
          <p:cNvSpPr txBox="1">
            <a:spLocks/>
          </p:cNvSpPr>
          <p:nvPr/>
        </p:nvSpPr>
        <p:spPr>
          <a:xfrm>
            <a:off x="1206373" y="855923"/>
            <a:ext cx="1116309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Tartu linn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D7B8EC2-72CE-4C7A-8D87-45F1DF8FD2EB}"/>
              </a:ext>
            </a:extLst>
          </p:cNvPr>
          <p:cNvSpPr txBox="1">
            <a:spLocks/>
          </p:cNvSpPr>
          <p:nvPr/>
        </p:nvSpPr>
        <p:spPr>
          <a:xfrm>
            <a:off x="2412746" y="874093"/>
            <a:ext cx="1116309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Vahi / Tila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47D3B64-B38E-48B5-86AD-6FB82DCA0884}"/>
              </a:ext>
            </a:extLst>
          </p:cNvPr>
          <p:cNvSpPr txBox="1">
            <a:spLocks/>
          </p:cNvSpPr>
          <p:nvPr/>
        </p:nvSpPr>
        <p:spPr>
          <a:xfrm>
            <a:off x="4103648" y="871514"/>
            <a:ext cx="1116309" cy="51118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dirty="0">
                <a:latin typeface="+mn-lt"/>
                <a:cs typeface="Calibri Light" panose="020F0302020204030204" pitchFamily="34" charset="0"/>
              </a:rPr>
              <a:t>Kõrveküla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2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8"/>
    </mc:Choice>
    <mc:Fallback xmlns="">
      <p:transition spd="slow" advTm="88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A24D74-95C1-44CD-8C66-F3BB50873F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111"/>
          <a:stretch/>
        </p:blipFill>
        <p:spPr>
          <a:xfrm>
            <a:off x="0" y="0"/>
            <a:ext cx="9245600" cy="524625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088A27-DEE7-4BF3-B911-57905D3933B8}"/>
              </a:ext>
            </a:extLst>
          </p:cNvPr>
          <p:cNvSpPr txBox="1">
            <a:spLocks/>
          </p:cNvSpPr>
          <p:nvPr/>
        </p:nvSpPr>
        <p:spPr>
          <a:xfrm>
            <a:off x="547003" y="1436991"/>
            <a:ext cx="8229600" cy="257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457200" y="1334510"/>
            <a:ext cx="5648036" cy="4539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057CB7-9CCA-401E-BA78-B980596E4E7D}"/>
              </a:ext>
            </a:extLst>
          </p:cNvPr>
          <p:cNvSpPr txBox="1">
            <a:spLocks/>
          </p:cNvSpPr>
          <p:nvPr/>
        </p:nvSpPr>
        <p:spPr>
          <a:xfrm>
            <a:off x="457200" y="5060646"/>
            <a:ext cx="8229600" cy="152011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Senine linnalähiala on võrdlemisi ühekülgne, autokeskne, toimiva keskuseta, kohati vähese kvaliteetse avaliku ruumi ja haljastusega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9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72"/>
    </mc:Choice>
    <mc:Fallback xmlns="">
      <p:transition spd="slow" advTm="770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4A9A24-CBFA-4104-9AA9-F39CACC94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926" y="6460236"/>
            <a:ext cx="914400" cy="151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088A27-DEE7-4BF3-B911-57905D3933B8}"/>
              </a:ext>
            </a:extLst>
          </p:cNvPr>
          <p:cNvSpPr txBox="1">
            <a:spLocks/>
          </p:cNvSpPr>
          <p:nvPr/>
        </p:nvSpPr>
        <p:spPr>
          <a:xfrm>
            <a:off x="547003" y="1436991"/>
            <a:ext cx="8229600" cy="257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457200" y="1334510"/>
            <a:ext cx="5648036" cy="4539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 descr="A playgroun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753BB760-3D14-44D7-AC51-1287F51BC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36"/>
    </mc:Choice>
    <mc:Fallback xmlns="">
      <p:transition spd="slow" advTm="6253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4A9A24-CBFA-4104-9AA9-F39CACC94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926" y="6460236"/>
            <a:ext cx="914400" cy="151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088A27-DEE7-4BF3-B911-57905D3933B8}"/>
              </a:ext>
            </a:extLst>
          </p:cNvPr>
          <p:cNvSpPr txBox="1">
            <a:spLocks/>
          </p:cNvSpPr>
          <p:nvPr/>
        </p:nvSpPr>
        <p:spPr>
          <a:xfrm>
            <a:off x="547003" y="1436991"/>
            <a:ext cx="8229600" cy="257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457200" y="1334510"/>
            <a:ext cx="5648036" cy="4539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 descr="A dirt road with buildings on either side of it&#10;&#10;Description automatically generated with low confidence">
            <a:extLst>
              <a:ext uri="{FF2B5EF4-FFF2-40B4-BE49-F238E27FC236}">
                <a16:creationId xmlns:a16="http://schemas.microsoft.com/office/drawing/2014/main" id="{E3BAC630-5F5A-40CE-B57F-D6668C6BB4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375C44E-D7D9-4FC0-AA83-CF58919C4CD3}"/>
              </a:ext>
            </a:extLst>
          </p:cNvPr>
          <p:cNvSpPr txBox="1">
            <a:spLocks/>
          </p:cNvSpPr>
          <p:nvPr/>
        </p:nvSpPr>
        <p:spPr>
          <a:xfrm>
            <a:off x="457200" y="5217809"/>
            <a:ext cx="8229600" cy="152011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7A9DF8-F23D-46ED-ADD7-50FD793780F4}"/>
              </a:ext>
            </a:extLst>
          </p:cNvPr>
          <p:cNvSpPr txBox="1">
            <a:spLocks/>
          </p:cNvSpPr>
          <p:nvPr/>
        </p:nvSpPr>
        <p:spPr>
          <a:xfrm>
            <a:off x="457200" y="5337881"/>
            <a:ext cx="8229600" cy="152011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93"/>
    </mc:Choice>
    <mc:Fallback xmlns="">
      <p:transition spd="slow" advTm="3359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3088A27-DEE7-4BF3-B911-57905D3933B8}"/>
              </a:ext>
            </a:extLst>
          </p:cNvPr>
          <p:cNvSpPr txBox="1">
            <a:spLocks/>
          </p:cNvSpPr>
          <p:nvPr/>
        </p:nvSpPr>
        <p:spPr>
          <a:xfrm>
            <a:off x="547003" y="1436991"/>
            <a:ext cx="8229600" cy="257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150826-C8E0-4970-80AF-A9FE5482BEB2}"/>
              </a:ext>
            </a:extLst>
          </p:cNvPr>
          <p:cNvSpPr txBox="1">
            <a:spLocks/>
          </p:cNvSpPr>
          <p:nvPr/>
        </p:nvSpPr>
        <p:spPr>
          <a:xfrm>
            <a:off x="457200" y="1334510"/>
            <a:ext cx="5648036" cy="4539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057CB7-9CCA-401E-BA78-B980596E4E7D}"/>
              </a:ext>
            </a:extLst>
          </p:cNvPr>
          <p:cNvSpPr txBox="1">
            <a:spLocks/>
          </p:cNvSpPr>
          <p:nvPr/>
        </p:nvSpPr>
        <p:spPr>
          <a:xfrm>
            <a:off x="190481" y="4948245"/>
            <a:ext cx="8763038" cy="152935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t-E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t-E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Areng on jõudnud Raadile (elamuehitus, päikesepargid, rohealad)</a:t>
            </a:r>
          </a:p>
          <a:p>
            <a:pPr marL="342900" indent="-342900" algn="l">
              <a:buFontTx/>
              <a:buChar char="-"/>
            </a:pPr>
            <a:r>
              <a:rPr lang="et-E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Huvi pärandi kaitse vastu on tõusnud</a:t>
            </a:r>
          </a:p>
          <a:p>
            <a:pPr marL="342900" indent="-342900" algn="l">
              <a:buFontTx/>
              <a:buChar char="-"/>
            </a:pPr>
            <a:r>
              <a:rPr lang="et-E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Ootus ruumikvaliteedi osas on muutunud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F0CDF-C97E-49F1-BC01-DFE700945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2186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E7B55B2-2C81-416E-9D48-8A93760DCECA}"/>
              </a:ext>
            </a:extLst>
          </p:cNvPr>
          <p:cNvSpPr txBox="1">
            <a:spLocks/>
          </p:cNvSpPr>
          <p:nvPr/>
        </p:nvSpPr>
        <p:spPr>
          <a:xfrm>
            <a:off x="6240300" y="5018492"/>
            <a:ext cx="2885228" cy="5111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300" i="1" dirty="0">
                <a:latin typeface="+mn-lt"/>
                <a:cs typeface="Calibri Light" panose="020F0302020204030204" pitchFamily="34" charset="0"/>
              </a:rPr>
              <a:t>Foto: Maa-ameti fotoladu, 8.06.2021</a:t>
            </a:r>
          </a:p>
          <a:p>
            <a:pPr marL="342900" indent="-342900" algn="l">
              <a:buFontTx/>
              <a:buChar char="-"/>
            </a:pPr>
            <a:endParaRPr lang="en-US" sz="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8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74"/>
    </mc:Choice>
    <mc:Fallback xmlns="">
      <p:transition spd="slow" advTm="12157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4696</TotalTime>
  <Words>358</Words>
  <Application>Microsoft Office PowerPoint</Application>
  <PresentationFormat>On-screen Show (4:3)</PresentationFormat>
  <Paragraphs>119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UUE RAADI SOTSIAAL-KULTUURILISED MÕJUD</vt:lpstr>
      <vt:lpstr>PowerPoint Presentation</vt:lpstr>
      <vt:lpstr>RAADI LENNUVÄLI</vt:lpstr>
      <vt:lpstr>PowerPoint Presentation</vt:lpstr>
      <vt:lpstr>INIMMÕÕDE ERINEB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INIMMÕÕTMELISUS RAADIL </vt:lpstr>
      <vt:lpstr>RAADI ALAD </vt:lpstr>
      <vt:lpstr>INIMMÕÕTMELISED TÄNAVAD/PLATSID </vt:lpstr>
      <vt:lpstr>PÄRANDI KASUTAMINE/SÄILITAMINE</vt:lpstr>
      <vt:lpstr>PÄRANDI KASUTAMINE </vt:lpstr>
      <vt:lpstr>PowerPoint Presentation</vt:lpstr>
      <vt:lpstr>INIMMÕÕTMELISUS JA PÄRAND RAADI ALAL </vt:lpstr>
      <vt:lpstr>RADADE SÄILITAMINE VS MUUTMINE</vt:lpstr>
      <vt:lpstr>ann@hendrikson.ee  </vt:lpstr>
    </vt:vector>
  </TitlesOfParts>
  <Company>Hendrikson &amp; 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Kohe mingi äge taustapilt?</dc:title>
  <dc:creator>Pille Metspalu</dc:creator>
  <cp:lastModifiedBy>Ann Ideon</cp:lastModifiedBy>
  <cp:revision>109</cp:revision>
  <dcterms:created xsi:type="dcterms:W3CDTF">2019-10-31T06:44:13Z</dcterms:created>
  <dcterms:modified xsi:type="dcterms:W3CDTF">2021-10-06T00:30:04Z</dcterms:modified>
</cp:coreProperties>
</file>