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452" r:id="rId2"/>
    <p:sldId id="611" r:id="rId3"/>
    <p:sldId id="661" r:id="rId4"/>
    <p:sldId id="668" r:id="rId5"/>
    <p:sldId id="669" r:id="rId6"/>
    <p:sldId id="655" r:id="rId7"/>
    <p:sldId id="670" r:id="rId8"/>
    <p:sldId id="671" r:id="rId9"/>
    <p:sldId id="625" r:id="rId10"/>
    <p:sldId id="672" r:id="rId11"/>
    <p:sldId id="654" r:id="rId12"/>
    <p:sldId id="638" r:id="rId13"/>
    <p:sldId id="642" r:id="rId14"/>
    <p:sldId id="640" r:id="rId15"/>
    <p:sldId id="637" r:id="rId16"/>
    <p:sldId id="635" r:id="rId17"/>
    <p:sldId id="673" r:id="rId18"/>
    <p:sldId id="674" r:id="rId19"/>
    <p:sldId id="675" r:id="rId20"/>
  </p:sldIdLst>
  <p:sldSz cx="9144000" cy="6858000" type="screen4x3"/>
  <p:notesSz cx="6761163" cy="9942513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Vaikejaotis" id="{96DAF7DB-B1E9-4073-BA7E-8471105D9072}">
          <p14:sldIdLst>
            <p14:sldId id="452"/>
          </p14:sldIdLst>
        </p14:section>
        <p14:section name="Tiitlita jaotis" id="{03B9BF62-1E1A-4A66-AFB6-527813E3CF5A}">
          <p14:sldIdLst>
            <p14:sldId id="611"/>
            <p14:sldId id="661"/>
            <p14:sldId id="668"/>
            <p14:sldId id="669"/>
            <p14:sldId id="655"/>
            <p14:sldId id="670"/>
            <p14:sldId id="671"/>
            <p14:sldId id="625"/>
            <p14:sldId id="672"/>
            <p14:sldId id="654"/>
            <p14:sldId id="638"/>
            <p14:sldId id="642"/>
            <p14:sldId id="640"/>
            <p14:sldId id="637"/>
            <p14:sldId id="635"/>
            <p14:sldId id="673"/>
            <p14:sldId id="674"/>
            <p14:sldId id="6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F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95971" autoAdjust="0"/>
  </p:normalViewPr>
  <p:slideViewPr>
    <p:cSldViewPr>
      <p:cViewPr varScale="1">
        <p:scale>
          <a:sx n="59" d="100"/>
          <a:sy n="59" d="100"/>
        </p:scale>
        <p:origin x="141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44"/>
    </p:cViewPr>
  </p:sorterViewPr>
  <p:notesViewPr>
    <p:cSldViewPr>
      <p:cViewPr varScale="1">
        <p:scale>
          <a:sx n="64" d="100"/>
          <a:sy n="64" d="100"/>
        </p:scale>
        <p:origin x="-3402" y="-114"/>
      </p:cViewPr>
      <p:guideLst>
        <p:guide orient="horz" pos="3131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066B5-38A3-4C99-B6A4-B5618C557CDE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4259B-DEF5-4242-A043-CC82BED97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69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wrap="square" lIns="92620" tIns="46310" rIns="92620" bIns="4631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wrap="square" lIns="92620" tIns="46310" rIns="92620" bIns="4631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8353CBA-1DBA-4A3B-B12F-A936C02D679D}" type="datetimeFigureOut">
              <a:rPr lang="et-EE"/>
              <a:pPr/>
              <a:t>06.10.2021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46125"/>
            <a:ext cx="497363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20" tIns="46310" rIns="92620" bIns="46310" rtlCol="0" anchor="ctr"/>
          <a:lstStyle/>
          <a:p>
            <a:pPr lvl="0"/>
            <a:endParaRPr lang="et-E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wrap="square" lIns="92620" tIns="46310" rIns="92620" bIns="4631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wrap="square" lIns="92620" tIns="46310" rIns="92620" bIns="4631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2" y="9443662"/>
            <a:ext cx="2929837" cy="497126"/>
          </a:xfrm>
          <a:prstGeom prst="rect">
            <a:avLst/>
          </a:prstGeom>
        </p:spPr>
        <p:txBody>
          <a:bodyPr vert="horz" wrap="square" lIns="92620" tIns="46310" rIns="92620" bIns="463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69F583B-7108-436A-9B73-54D04AB6EC72}" type="slidenum">
              <a:rPr lang="et-EE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5178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BA460F-A720-4991-BC55-77B624C3604B}" type="slidenum">
              <a:rPr lang="et-EE"/>
              <a:pPr/>
              <a:t>1</a:t>
            </a:fld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0232" y="2130425"/>
            <a:ext cx="6457968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4612" y="4143380"/>
            <a:ext cx="5629292" cy="14001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BD60EB-4C4A-4DA6-9654-CAC6D574FDE8}" type="datetime1">
              <a:rPr lang="et-EE"/>
              <a:pPr/>
              <a:t>06.10.2021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AF23A-B651-4201-91B6-7D50798BC253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85918" y="1600200"/>
            <a:ext cx="6900882" cy="4525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727D9-C0AF-4664-A1C4-9DBD088990CF}" type="datetime1">
              <a:rPr lang="et-EE"/>
              <a:pPr/>
              <a:t>06.10.2021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0D98B-D142-4596-8489-08013165FA93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85918" y="274638"/>
            <a:ext cx="469108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02B46E-2DAB-4F67-B141-0F83678937E8}" type="datetime1">
              <a:rPr lang="et-EE"/>
              <a:pPr/>
              <a:t>06.10.2021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F785A-B102-4F7C-84D7-D181CC498ED8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1600200"/>
            <a:ext cx="6900882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746317-B90F-4622-B4A6-F5C07F87E8A7}" type="datetime1">
              <a:rPr lang="et-EE"/>
              <a:pPr/>
              <a:t>06.10.2021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1A1F0-819B-41A6-89E5-C9146EBD7BFF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7" y="4406900"/>
            <a:ext cx="670879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5917" y="2906713"/>
            <a:ext cx="670879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4E7DD1-BA31-4A14-A3E0-2F0F800591BB}" type="datetime1">
              <a:rPr lang="et-EE"/>
              <a:pPr/>
              <a:t>06.10.2021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056F4-D4E8-4527-9A77-EB6E5078CB02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85918" y="1600200"/>
            <a:ext cx="34290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6380" y="1600200"/>
            <a:ext cx="34004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58862B-C9EA-4E80-B7B6-615779809ADD}" type="datetime1">
              <a:rPr lang="et-EE"/>
              <a:pPr/>
              <a:t>06.10.2021</a:t>
            </a:fld>
            <a:endParaRPr lang="et-E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73000-2399-4CE0-AD71-44CD70719AC2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5918" y="1535113"/>
            <a:ext cx="342902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5918" y="2174875"/>
            <a:ext cx="342902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6380" y="1535113"/>
            <a:ext cx="34004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6380" y="2174875"/>
            <a:ext cx="34004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83FF93-8D9D-4733-8B87-4116616302D7}" type="datetime1">
              <a:rPr lang="et-EE"/>
              <a:pPr/>
              <a:t>06.10.2021</a:t>
            </a:fld>
            <a:endParaRPr lang="et-E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C79AB-B254-4A03-82D8-6FAD37BD72A0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9A691C-9ACD-4399-8DD5-5E62CEA12B12}" type="datetime1">
              <a:rPr lang="et-EE"/>
              <a:pPr/>
              <a:t>06.10.2021</a:t>
            </a:fld>
            <a:endParaRPr lang="et-E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177F3-8180-4933-84DF-E3DF7905AB1C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DEDFB2-1AE1-4182-9827-6D801F957C6B}" type="datetime1">
              <a:rPr lang="et-EE"/>
              <a:pPr/>
              <a:t>06.10.2021</a:t>
            </a:fld>
            <a:endParaRPr lang="et-E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B1667-345B-4EA6-8A43-6C234FFF502C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73050"/>
            <a:ext cx="235745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4810" y="273050"/>
            <a:ext cx="447199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5918" y="1435100"/>
            <a:ext cx="235745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12DEB2-BFA5-4251-9B6B-E3141AD0712D}" type="datetime1">
              <a:rPr lang="et-EE"/>
              <a:pPr/>
              <a:t>06.10.2021</a:t>
            </a:fld>
            <a:endParaRPr lang="et-E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34815-92C5-4949-B6AC-EF066D9E1B2E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99455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6994554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t-E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99455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253B55-1147-4C89-A547-27C1907A5172}" type="datetime1">
              <a:rPr lang="et-EE"/>
              <a:pPr/>
              <a:t>06.10.2021</a:t>
            </a:fld>
            <a:endParaRPr lang="et-E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790FD-F822-424A-8AD3-F1B259C21B6C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785938" y="274638"/>
            <a:ext cx="69008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785938" y="1600200"/>
            <a:ext cx="69008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48D4581-01FB-4D9B-AE33-561B3739C586}" type="datetime1">
              <a:rPr lang="et-EE"/>
              <a:pPr/>
              <a:t>06.10.2021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37957EA-C97A-47EE-98C3-34905E5B0D2B}" type="slidenum">
              <a:rPr lang="et-EE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275856" y="1628800"/>
            <a:ext cx="5868144" cy="5112568"/>
          </a:xfrm>
        </p:spPr>
        <p:txBody>
          <a:bodyPr/>
          <a:lstStyle/>
          <a:p>
            <a:r>
              <a:rPr lang="fi-FI" sz="2800" b="1" noProof="1">
                <a:solidFill>
                  <a:srgbClr val="203F8C"/>
                </a:solidFill>
                <a:cs typeface="Aharoni" pitchFamily="2" charset="-79"/>
              </a:rPr>
              <a:t>Uue Raadi asumi funktsioonid: vallakeskus ja linnaosa</a:t>
            </a:r>
            <a:br>
              <a:rPr lang="et-EE" sz="2800" b="1" noProof="1">
                <a:solidFill>
                  <a:srgbClr val="203F8C"/>
                </a:solidFill>
                <a:cs typeface="Aharoni" pitchFamily="2" charset="-79"/>
              </a:rPr>
            </a:br>
            <a:br>
              <a:rPr lang="et-EE" sz="2800" b="1" noProof="1">
                <a:solidFill>
                  <a:srgbClr val="203F8C"/>
                </a:solidFill>
                <a:cs typeface="Aharoni" pitchFamily="2" charset="-79"/>
              </a:rPr>
            </a:br>
            <a:br>
              <a:rPr lang="et-EE" sz="1800" b="1" noProof="1">
                <a:solidFill>
                  <a:srgbClr val="254061"/>
                </a:solidFill>
              </a:rPr>
            </a:br>
            <a:r>
              <a:rPr lang="et-EE" sz="2400" i="1" noProof="1">
                <a:solidFill>
                  <a:srgbClr val="203F8C"/>
                </a:solidFill>
              </a:rPr>
              <a:t>Veiko Sepp</a:t>
            </a:r>
            <a:br>
              <a:rPr lang="et-EE" sz="2400" i="1" noProof="1">
                <a:solidFill>
                  <a:srgbClr val="203F8C"/>
                </a:solidFill>
              </a:rPr>
            </a:br>
            <a:br>
              <a:rPr lang="et-EE" sz="2000" noProof="1">
                <a:solidFill>
                  <a:srgbClr val="203F8C"/>
                </a:solidFill>
              </a:rPr>
            </a:br>
            <a:br>
              <a:rPr lang="et-EE" sz="2400" dirty="0">
                <a:solidFill>
                  <a:srgbClr val="FF0000"/>
                </a:solidFill>
              </a:rPr>
            </a:br>
            <a:r>
              <a:rPr lang="et-EE" sz="1400" dirty="0">
                <a:solidFill>
                  <a:srgbClr val="203F8C"/>
                </a:solidFill>
              </a:rPr>
              <a:t>ERM 06.10.2021</a:t>
            </a:r>
            <a:br>
              <a:rPr lang="et-EE" sz="1400" dirty="0">
                <a:solidFill>
                  <a:srgbClr val="203F8C"/>
                </a:solidFill>
              </a:rPr>
            </a:br>
            <a:br>
              <a:rPr lang="et-EE" sz="1400" dirty="0">
                <a:solidFill>
                  <a:srgbClr val="203F8C"/>
                </a:solidFill>
              </a:rPr>
            </a:br>
            <a:endParaRPr lang="et-EE" sz="1400" dirty="0">
              <a:solidFill>
                <a:srgbClr val="203F8C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3019425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lt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620605"/>
            <a:ext cx="3076575" cy="81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lt 3">
            <a:extLst>
              <a:ext uri="{FF2B5EF4-FFF2-40B4-BE49-F238E27FC236}">
                <a16:creationId xmlns:a16="http://schemas.microsoft.com/office/drawing/2014/main" id="{8DEA49F8-2846-4555-8D5B-A99CEBEBF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204" y="404664"/>
            <a:ext cx="12763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7308304" cy="1008112"/>
          </a:xfrm>
        </p:spPr>
        <p:txBody>
          <a:bodyPr/>
          <a:lstStyle/>
          <a:p>
            <a:pPr lvl="0" algn="l"/>
            <a:r>
              <a:rPr lang="et-EE" sz="3200" b="1" dirty="0" err="1">
                <a:solidFill>
                  <a:srgbClr val="203F8C"/>
                </a:solidFill>
                <a:latin typeface="+mn-lt"/>
                <a:cs typeface="Aharoni" pitchFamily="2" charset="-79"/>
              </a:rPr>
              <a:t>Lähikeskuste</a:t>
            </a:r>
            <a:r>
              <a:rPr lang="et-EE" sz="32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 teenused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8915" y="1484784"/>
            <a:ext cx="6985573" cy="4896544"/>
          </a:xfrm>
        </p:spPr>
        <p:txBody>
          <a:bodyPr/>
          <a:lstStyle/>
          <a:p>
            <a:pPr marL="0" indent="0">
              <a:buNone/>
            </a:pPr>
            <a:r>
              <a:rPr lang="et-EE" sz="2800" dirty="0"/>
              <a:t>Teenuste valikus suure kasutussagedusega kohalikud põhiteenused ja lihtteenused: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800" dirty="0"/>
              <a:t>põhikooli I-II kooliaste,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800" dirty="0"/>
              <a:t>lasteaed,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800" dirty="0"/>
              <a:t>vaba aja keskus (spordisaal, isetegevuse ja huvitegevuse ruumid, haruraamatukogu),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800" dirty="0"/>
              <a:t>toidu- ja esmatarbekaupade kauplus</a:t>
            </a:r>
          </a:p>
        </p:txBody>
      </p:sp>
    </p:spTree>
    <p:extLst>
      <p:ext uri="{BB962C8B-B14F-4D97-AF65-F5344CB8AC3E}">
        <p14:creationId xmlns:p14="http://schemas.microsoft.com/office/powerpoint/2010/main" val="764132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7308304" cy="1008112"/>
          </a:xfrm>
        </p:spPr>
        <p:txBody>
          <a:bodyPr/>
          <a:lstStyle/>
          <a:p>
            <a:pPr lvl="0" algn="l"/>
            <a:r>
              <a:rPr lang="et-EE" sz="32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2. tasandi teenuskeskused – kohalikud keskused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8915" y="1772816"/>
            <a:ext cx="698557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t-EE" sz="2800" dirty="0"/>
              <a:t>Kohalike põhiteenuste jätkusuutlikkust tagav piirkonna elanike arv: </a:t>
            </a:r>
            <a:r>
              <a:rPr lang="et-EE" sz="2800" b="1" dirty="0"/>
              <a:t>alates 1500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800" dirty="0"/>
              <a:t>Rahuldav kättesaadavus: </a:t>
            </a:r>
            <a:r>
              <a:rPr lang="et-EE" sz="2800" b="1" dirty="0"/>
              <a:t>30 min, 15 km ühistranspordiga</a:t>
            </a:r>
          </a:p>
        </p:txBody>
      </p:sp>
    </p:spTree>
    <p:extLst>
      <p:ext uri="{BB962C8B-B14F-4D97-AF65-F5344CB8AC3E}">
        <p14:creationId xmlns:p14="http://schemas.microsoft.com/office/powerpoint/2010/main" val="1767755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7308304" cy="648072"/>
          </a:xfrm>
        </p:spPr>
        <p:txBody>
          <a:bodyPr/>
          <a:lstStyle/>
          <a:p>
            <a:pPr lvl="0" algn="l"/>
            <a:r>
              <a:rPr lang="et-EE" sz="32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Kohalikud põhiteenused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8915" y="980728"/>
            <a:ext cx="6985573" cy="54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t-EE" sz="2000" b="1" dirty="0"/>
              <a:t>Põhikool: </a:t>
            </a:r>
            <a:r>
              <a:rPr lang="et-EE" sz="2000" dirty="0"/>
              <a:t>HTM/</a:t>
            </a:r>
            <a:r>
              <a:rPr lang="et-EE" sz="2000" dirty="0" err="1"/>
              <a:t>Praxis</a:t>
            </a:r>
            <a:r>
              <a:rPr lang="et-EE" sz="2000" dirty="0"/>
              <a:t> analüüsides põhikool (tüüp 2) minimaalselt 10 õpilast klassis = 950 elanikku; 16 õpilast klassis (144) = 1500 elanikku; 24 õpilast klassis (216) = 2500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b="1" dirty="0"/>
              <a:t>Lasteaed: </a:t>
            </a:r>
            <a:r>
              <a:rPr lang="et-EE" sz="2000" dirty="0"/>
              <a:t>KOV kohustus luua võimalus käia teenindus-piirkonna lasteasutuses. 1 liitrühma suurus: 18 last = 400+ elanikku; sõime- ja lasteaiarühm kokku 34 last = 700+ elanikku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b="1" dirty="0"/>
              <a:t>Spordisaal, välispordiväljak: </a:t>
            </a:r>
            <a:r>
              <a:rPr lang="et-EE" sz="2000" dirty="0"/>
              <a:t>vajalik iga põhikooli juures.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b="1" dirty="0"/>
              <a:t>Rahvamaja.</a:t>
            </a:r>
            <a:r>
              <a:rPr lang="et-EE" sz="2000" dirty="0"/>
              <a:t> Rahvamajade seaduse kontseptsioon</a:t>
            </a:r>
            <a:endParaRPr lang="et-EE" sz="2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t-EE" sz="2000" b="1" dirty="0"/>
              <a:t>Noortekeskus: </a:t>
            </a:r>
            <a:r>
              <a:rPr lang="et-EE" sz="2000" dirty="0"/>
              <a:t>juhendis - KOVs tegutseb 300 noore kohta vähemalt 1 avatud noorsootööd pakkuv asutus (avatud noortekeskus, noortetuba) = 1500 elanikku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b="1" dirty="0"/>
              <a:t>Raamatukogu: </a:t>
            </a:r>
            <a:r>
              <a:rPr lang="et-EE" sz="2000" dirty="0"/>
              <a:t>seaduse nõue - mujal vähemalt üks rahvaraamatukogu keskmiselt kuni 500 elanikuga teeninduspiirkonna kohta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b="1" dirty="0"/>
              <a:t>Sotsiaaltöötaja kabinet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b="1" dirty="0"/>
              <a:t>Päevakeskus: </a:t>
            </a:r>
            <a:r>
              <a:rPr lang="et-EE" sz="2000" dirty="0"/>
              <a:t>2 töötajaga keskuse võime teenindada u 1100 elanikuga piirkonda</a:t>
            </a:r>
          </a:p>
          <a:p>
            <a:pPr>
              <a:buFont typeface="Wingdings" panose="05000000000000000000" pitchFamily="2" charset="2"/>
              <a:buChar char="Ø"/>
            </a:pP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2177592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7308304" cy="1008112"/>
          </a:xfrm>
        </p:spPr>
        <p:txBody>
          <a:bodyPr/>
          <a:lstStyle/>
          <a:p>
            <a:pPr lvl="0" algn="l"/>
            <a:r>
              <a:rPr lang="et-EE" sz="32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3. taseme teenuskeskus ehk piirkondlik keskus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8915" y="1772816"/>
            <a:ext cx="698557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t-EE" sz="2800" dirty="0"/>
              <a:t>Rahuldav kättesaadavus: 45 min, 27 km ühistranspordiga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800" dirty="0"/>
              <a:t>Kohalike kvaliteetteenuste jätkusuutlikkust tagav piirkonna elanike arv: </a:t>
            </a:r>
            <a:r>
              <a:rPr lang="et-EE" sz="2800" b="1" dirty="0"/>
              <a:t>alates 4500</a:t>
            </a:r>
          </a:p>
        </p:txBody>
      </p:sp>
    </p:spTree>
    <p:extLst>
      <p:ext uri="{BB962C8B-B14F-4D97-AF65-F5344CB8AC3E}">
        <p14:creationId xmlns:p14="http://schemas.microsoft.com/office/powerpoint/2010/main" val="746916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16632"/>
            <a:ext cx="7308304" cy="648072"/>
          </a:xfrm>
        </p:spPr>
        <p:txBody>
          <a:bodyPr/>
          <a:lstStyle/>
          <a:p>
            <a:pPr lvl="0" algn="l"/>
            <a:r>
              <a:rPr lang="et-EE" sz="32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Kohalikud kvaliteetteenused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8915" y="764704"/>
            <a:ext cx="7165085" cy="561662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t-EE" sz="1800" b="1" i="1" dirty="0"/>
              <a:t>Maagümnaasium</a:t>
            </a:r>
            <a:r>
              <a:rPr lang="et-EE" sz="1800" i="1" dirty="0"/>
              <a:t>: 1 paralleelklass, kokku 84 õpilast, u 5-7 tuhat elanikku piirkonnas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1800" b="1" dirty="0"/>
              <a:t>Esmatasandi tervisekeskus: </a:t>
            </a:r>
            <a:r>
              <a:rPr lang="et-EE" sz="1800" dirty="0"/>
              <a:t>RAKE analüüsis (2015) seatakse tervisekeskuse teenuspiirkonna miinimumsuuruseks 4-4,5 tuhat elanikku, sõltuvalt rahvastiku vanusstruktuurist.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1800" b="1" dirty="0"/>
              <a:t>Apteek</a:t>
            </a:r>
            <a:r>
              <a:rPr lang="et-EE" sz="1800" dirty="0"/>
              <a:t> (tervisekeskuse osana): </a:t>
            </a:r>
            <a:r>
              <a:rPr lang="et-EE" sz="1800" dirty="0" err="1"/>
              <a:t>Geomedia</a:t>
            </a:r>
            <a:r>
              <a:rPr lang="et-EE" sz="1800" dirty="0"/>
              <a:t> analüüsis (2013) apteeker 2000-2500 elaniku kohta – 2 apteekriga apteek – 4-5 tuhat elanikku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1800" b="1" dirty="0"/>
              <a:t>Hambaravikabinet</a:t>
            </a:r>
            <a:r>
              <a:rPr lang="et-EE" sz="1800" dirty="0"/>
              <a:t> (tervisekeskuse osana): Üldiseks normiks on 1 hambaarst 1000 elaniku kohta. Majanduslikult optimaalne 3 arstiga kliinik - piirkondliku kliendibaasi vajalik suurus 3000 (Lõuna-Eesti suuremad linnad) kuni 5000 (Lääne-Eesti maapiirkonnad) elanikku.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800" b="1" i="1" noProof="1"/>
              <a:t>Hooldekodu eakatele</a:t>
            </a:r>
            <a:r>
              <a:rPr lang="et-EE" sz="1800" i="1" noProof="1"/>
              <a:t>: 40-50 klienti, u 3-4 tuhat elanikku piirkonnas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1800" b="1" noProof="1"/>
              <a:t>Kultuurikeskus: </a:t>
            </a:r>
            <a:r>
              <a:rPr lang="et-EE" sz="1800" dirty="0"/>
              <a:t>Rahvamajade seaduse kontseptsioon</a:t>
            </a:r>
            <a:endParaRPr lang="fi-FI" sz="1800" noProof="1"/>
          </a:p>
          <a:p>
            <a:pPr>
              <a:buFont typeface="Wingdings" panose="05000000000000000000" pitchFamily="2" charset="2"/>
              <a:buChar char="Ø"/>
            </a:pPr>
            <a:r>
              <a:rPr lang="fi-FI" sz="1800" b="1" i="1" noProof="1"/>
              <a:t>Ujula</a:t>
            </a:r>
            <a:r>
              <a:rPr lang="et-EE" sz="1800" b="1" i="1" noProof="1"/>
              <a:t>: </a:t>
            </a:r>
            <a:r>
              <a:rPr lang="et-EE" sz="1800" i="1" noProof="1"/>
              <a:t>sisuline vajadus, probleemid tasuvusega</a:t>
            </a:r>
            <a:endParaRPr lang="fi-FI" sz="1800" i="1" noProof="1"/>
          </a:p>
          <a:p>
            <a:pPr>
              <a:buFont typeface="Wingdings" panose="05000000000000000000" pitchFamily="2" charset="2"/>
              <a:buChar char="Ø"/>
            </a:pPr>
            <a:r>
              <a:rPr lang="fi-FI" sz="1800" b="1" i="1" noProof="1"/>
              <a:t>Ehitus- ja aiakaupade kauplus</a:t>
            </a:r>
            <a:r>
              <a:rPr lang="et-EE" sz="1800" b="1" i="1" noProof="1"/>
              <a:t>: </a:t>
            </a:r>
            <a:r>
              <a:rPr lang="et-EE" sz="1800" i="1" noProof="1"/>
              <a:t>igapäevaelu vajadustest tulenev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1800" b="1" dirty="0"/>
              <a:t>Vallavalitsused</a:t>
            </a:r>
            <a:r>
              <a:rPr lang="et-EE" sz="1800" dirty="0"/>
              <a:t>: KOV teenuste korraldajatena ja „asjaajamistoimingute“ asukohana</a:t>
            </a:r>
          </a:p>
          <a:p>
            <a:pPr>
              <a:buFont typeface="Wingdings" panose="05000000000000000000" pitchFamily="2" charset="2"/>
              <a:buChar char="Ø"/>
            </a:pPr>
            <a:endParaRPr lang="fi-FI" sz="1800" b="1" noProof="1"/>
          </a:p>
          <a:p>
            <a:pPr marL="0" indent="0">
              <a:buNone/>
            </a:pPr>
            <a:endParaRPr lang="et-EE" sz="2000" dirty="0"/>
          </a:p>
          <a:p>
            <a:pPr>
              <a:buFont typeface="Wingdings" panose="05000000000000000000" pitchFamily="2" charset="2"/>
              <a:buChar char="Ø"/>
            </a:pPr>
            <a:endParaRPr lang="et-EE" sz="2000" dirty="0"/>
          </a:p>
          <a:p>
            <a:pPr>
              <a:buFont typeface="Wingdings" panose="05000000000000000000" pitchFamily="2" charset="2"/>
              <a:buChar char="Ø"/>
            </a:pPr>
            <a:endParaRPr lang="et-EE" sz="2400" dirty="0"/>
          </a:p>
          <a:p>
            <a:pPr>
              <a:buFont typeface="Wingdings" panose="05000000000000000000" pitchFamily="2" charset="2"/>
              <a:buChar char="Ø"/>
            </a:pP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2320612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7308304" cy="1008112"/>
          </a:xfrm>
        </p:spPr>
        <p:txBody>
          <a:bodyPr/>
          <a:lstStyle/>
          <a:p>
            <a:pPr lvl="0" algn="l"/>
            <a:r>
              <a:rPr lang="et-EE" sz="32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4. taseme teenuskeskus ehk regionaalne keskus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8915" y="1484784"/>
            <a:ext cx="6985573" cy="48965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t-EE" sz="2800" dirty="0"/>
              <a:t>Jätkusuutlikkust tagav piirkonna elanike arv: alates 15000 elanikust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800" dirty="0"/>
              <a:t>Rahuldav kättesaadavus: 1 tund, 40 km ühistranspordiga</a:t>
            </a:r>
          </a:p>
          <a:p>
            <a:pPr>
              <a:buFont typeface="Wingdings" panose="05000000000000000000" pitchFamily="2" charset="2"/>
              <a:buChar char="Ø"/>
            </a:pP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4140807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7308304" cy="648072"/>
          </a:xfrm>
        </p:spPr>
        <p:txBody>
          <a:bodyPr/>
          <a:lstStyle/>
          <a:p>
            <a:pPr lvl="0" algn="l"/>
            <a:r>
              <a:rPr lang="et-EE" sz="32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Regionaalsed teenused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710" y="980728"/>
            <a:ext cx="7165085" cy="518457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t-EE" sz="2000" b="1" strike="sngStrike" dirty="0"/>
              <a:t>Maakonnahaigla: </a:t>
            </a:r>
            <a:r>
              <a:rPr lang="et-EE" sz="2000" strike="sngStrike" dirty="0"/>
              <a:t>HVA (2002) </a:t>
            </a:r>
            <a:r>
              <a:rPr lang="et-EE" sz="2000" b="1" strike="sngStrike" dirty="0"/>
              <a:t>- </a:t>
            </a:r>
            <a:r>
              <a:rPr lang="et-EE" sz="2000" strike="sngStrike" dirty="0"/>
              <a:t>eriarstiabi kättesaadavus elanikkonnale 1 tunni jooksul või 70 km kaugusel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b="1" i="1" dirty="0"/>
              <a:t>Riigigümnaasium: </a:t>
            </a:r>
            <a:r>
              <a:rPr lang="et-EE" sz="2000" i="1" dirty="0"/>
              <a:t>Riik kohustub pidama igas maakonnas vähemalt ühte gümnaasiumi. Riigigümnaasiumis 3 paralleelklassi = 252 õpilast = u. 11000 elanikku; 5 paralleeli = 420; keskmiselt riigigümnaasiumites 458 õpilast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b="1" strike="sngStrike" dirty="0"/>
              <a:t>Riigi asjaajamisteenused </a:t>
            </a:r>
            <a:r>
              <a:rPr lang="et-EE" sz="2000" strike="sngStrike" dirty="0"/>
              <a:t>(EMTA, PPA politsei ja isikudokumentide üksused; PRIA, SKA, Töötukassa): tuleneb maakondlikust haldusjaotusest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b="1" strike="sngStrike" dirty="0"/>
              <a:t>Pangakontor: </a:t>
            </a:r>
            <a:r>
              <a:rPr lang="et-EE" sz="2000" strike="sngStrike" dirty="0"/>
              <a:t>kommertsloogika alusel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b="1" i="1" dirty="0"/>
              <a:t>Maakonnaraamatukogu</a:t>
            </a:r>
            <a:r>
              <a:rPr lang="et-EE" sz="2000" i="1" dirty="0"/>
              <a:t>: Rahvaraamatukogu seadus sätestab, et igas maakonnas peab olema maakonnaraamatukogu.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b="1" strike="sngStrike" dirty="0"/>
              <a:t>Maakonnarahvamaja: </a:t>
            </a:r>
            <a:r>
              <a:rPr lang="et-EE" sz="2000" strike="sngStrike" dirty="0"/>
              <a:t>Rahvamajade seaduse kontseptsioon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b="1" i="1" dirty="0"/>
              <a:t>Võistlusstaadion</a:t>
            </a:r>
            <a:r>
              <a:rPr lang="et-EE" sz="2000" i="1" dirty="0"/>
              <a:t> (400m, kergejõustikualade valmidus, jalgpalliväljak)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b="1" strike="sngStrike" dirty="0"/>
              <a:t>Kutsekool</a:t>
            </a:r>
            <a:r>
              <a:rPr lang="et-EE" sz="2000" strike="sngStrike" dirty="0"/>
              <a:t>: Riikliku AK võrgustik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b="1" strike="sngStrike" dirty="0"/>
              <a:t>Maakondlik tervisespordikeskus</a:t>
            </a:r>
            <a:r>
              <a:rPr lang="et-EE" sz="2000" strike="sngStrike" dirty="0"/>
              <a:t>: Riiklik investeerimisprogramm</a:t>
            </a:r>
          </a:p>
          <a:p>
            <a:pPr marL="0" indent="0">
              <a:buNone/>
            </a:pPr>
            <a:endParaRPr lang="et-EE" sz="2000" dirty="0"/>
          </a:p>
          <a:p>
            <a:pPr>
              <a:buFont typeface="Wingdings" panose="05000000000000000000" pitchFamily="2" charset="2"/>
              <a:buChar char="Ø"/>
            </a:pPr>
            <a:endParaRPr lang="et-EE" sz="2000" dirty="0"/>
          </a:p>
          <a:p>
            <a:pPr>
              <a:buFont typeface="Wingdings" panose="05000000000000000000" pitchFamily="2" charset="2"/>
              <a:buChar char="Ø"/>
            </a:pPr>
            <a:endParaRPr lang="et-EE" sz="2400" dirty="0"/>
          </a:p>
          <a:p>
            <a:pPr>
              <a:buFont typeface="Wingdings" panose="05000000000000000000" pitchFamily="2" charset="2"/>
              <a:buChar char="Ø"/>
            </a:pP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2730357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7308304" cy="1008112"/>
          </a:xfrm>
        </p:spPr>
        <p:txBody>
          <a:bodyPr/>
          <a:lstStyle/>
          <a:p>
            <a:pPr lvl="0" algn="l"/>
            <a:r>
              <a:rPr lang="et-EE" sz="28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10 000 tuhande elanikuga alevi vanusrühmade suurus sõltuvalt "arengustaadiumist"</a:t>
            </a:r>
          </a:p>
        </p:txBody>
      </p:sp>
      <p:pic>
        <p:nvPicPr>
          <p:cNvPr id="7" name="Pilt 6">
            <a:extLst>
              <a:ext uri="{FF2B5EF4-FFF2-40B4-BE49-F238E27FC236}">
                <a16:creationId xmlns:a16="http://schemas.microsoft.com/office/drawing/2014/main" id="{FCB1E0FE-7A73-4079-BB7D-7B3F44ED94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7110" y="1412776"/>
            <a:ext cx="7210576" cy="523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768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844824"/>
            <a:ext cx="7308304" cy="1008112"/>
          </a:xfrm>
        </p:spPr>
        <p:txBody>
          <a:bodyPr/>
          <a:lstStyle/>
          <a:p>
            <a:pPr lvl="0" algn="l"/>
            <a:r>
              <a:rPr lang="et-EE" sz="28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10 000 tuhande elanikuga alevi haridusteenuste kliendibaasi sõltuvus "arengustaadiumist"</a:t>
            </a:r>
          </a:p>
        </p:txBody>
      </p:sp>
      <p:pic>
        <p:nvPicPr>
          <p:cNvPr id="5" name="Pilt 4">
            <a:extLst>
              <a:ext uri="{FF2B5EF4-FFF2-40B4-BE49-F238E27FC236}">
                <a16:creationId xmlns:a16="http://schemas.microsoft.com/office/drawing/2014/main" id="{C4EABD96-46D4-4587-A180-D6EAC1DAA4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3573016"/>
            <a:ext cx="7832974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028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332655"/>
            <a:ext cx="4248472" cy="853831"/>
          </a:xfrm>
        </p:spPr>
        <p:txBody>
          <a:bodyPr/>
          <a:lstStyle/>
          <a:p>
            <a:pPr lvl="0" algn="l"/>
            <a:r>
              <a:rPr lang="et-EE" sz="32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Raadi alevis vajalikud/võimalikud funktsioonid</a:t>
            </a:r>
          </a:p>
        </p:txBody>
      </p:sp>
      <p:sp>
        <p:nvSpPr>
          <p:cNvPr id="7" name="Ristkülik 6">
            <a:extLst>
              <a:ext uri="{FF2B5EF4-FFF2-40B4-BE49-F238E27FC236}">
                <a16:creationId xmlns:a16="http://schemas.microsoft.com/office/drawing/2014/main" id="{3E559D8E-AD9E-4BF2-B57A-C377C716035C}"/>
              </a:ext>
            </a:extLst>
          </p:cNvPr>
          <p:cNvSpPr/>
          <p:nvPr/>
        </p:nvSpPr>
        <p:spPr>
          <a:xfrm>
            <a:off x="6516216" y="345545"/>
            <a:ext cx="223224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/>
              <a:t>Esmatasandi tervisekeskus – 6 perearsti, </a:t>
            </a:r>
            <a:r>
              <a:rPr lang="et-EE" dirty="0" err="1"/>
              <a:t>füsio</a:t>
            </a:r>
            <a:r>
              <a:rPr lang="et-EE" dirty="0"/>
              <a:t>, ämmaemand </a:t>
            </a:r>
          </a:p>
        </p:txBody>
      </p:sp>
      <p:sp>
        <p:nvSpPr>
          <p:cNvPr id="8" name="Ristkülik 7">
            <a:extLst>
              <a:ext uri="{FF2B5EF4-FFF2-40B4-BE49-F238E27FC236}">
                <a16:creationId xmlns:a16="http://schemas.microsoft.com/office/drawing/2014/main" id="{9EE61179-217E-4C73-A814-F4DDB73ECF72}"/>
              </a:ext>
            </a:extLst>
          </p:cNvPr>
          <p:cNvSpPr/>
          <p:nvPr/>
        </p:nvSpPr>
        <p:spPr>
          <a:xfrm>
            <a:off x="2113586" y="1741163"/>
            <a:ext cx="22322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/>
              <a:t>Suur 1500 õpilasega põhikool – 7 paralleeli</a:t>
            </a:r>
          </a:p>
        </p:txBody>
      </p:sp>
      <p:sp>
        <p:nvSpPr>
          <p:cNvPr id="9" name="Ristkülik 8">
            <a:extLst>
              <a:ext uri="{FF2B5EF4-FFF2-40B4-BE49-F238E27FC236}">
                <a16:creationId xmlns:a16="http://schemas.microsoft.com/office/drawing/2014/main" id="{81E99743-BF50-4180-ABC0-794412927A63}"/>
              </a:ext>
            </a:extLst>
          </p:cNvPr>
          <p:cNvSpPr/>
          <p:nvPr/>
        </p:nvSpPr>
        <p:spPr>
          <a:xfrm>
            <a:off x="719572" y="3083839"/>
            <a:ext cx="22322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/>
              <a:t>Kuni 50 lasteaiarühma – mitu lasteaeda</a:t>
            </a:r>
          </a:p>
        </p:txBody>
      </p:sp>
      <p:sp>
        <p:nvSpPr>
          <p:cNvPr id="10" name="Ristkülik 9">
            <a:extLst>
              <a:ext uri="{FF2B5EF4-FFF2-40B4-BE49-F238E27FC236}">
                <a16:creationId xmlns:a16="http://schemas.microsoft.com/office/drawing/2014/main" id="{1E0585BC-E3FB-4B1B-A15E-075BC0ABE661}"/>
              </a:ext>
            </a:extLst>
          </p:cNvPr>
          <p:cNvSpPr/>
          <p:nvPr/>
        </p:nvSpPr>
        <p:spPr>
          <a:xfrm>
            <a:off x="3184477" y="4255492"/>
            <a:ext cx="22322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/>
              <a:t>Kultuurikeskus</a:t>
            </a:r>
          </a:p>
        </p:txBody>
      </p:sp>
      <p:sp>
        <p:nvSpPr>
          <p:cNvPr id="11" name="Ristkülik 10">
            <a:extLst>
              <a:ext uri="{FF2B5EF4-FFF2-40B4-BE49-F238E27FC236}">
                <a16:creationId xmlns:a16="http://schemas.microsoft.com/office/drawing/2014/main" id="{3BE6EB1E-1067-4811-AEE4-86682954F9BE}"/>
              </a:ext>
            </a:extLst>
          </p:cNvPr>
          <p:cNvSpPr/>
          <p:nvPr/>
        </p:nvSpPr>
        <p:spPr>
          <a:xfrm>
            <a:off x="3751481" y="3080976"/>
            <a:ext cx="22322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/>
              <a:t>Noortekeskus</a:t>
            </a:r>
          </a:p>
        </p:txBody>
      </p:sp>
      <p:sp>
        <p:nvSpPr>
          <p:cNvPr id="12" name="Ristkülik 11">
            <a:extLst>
              <a:ext uri="{FF2B5EF4-FFF2-40B4-BE49-F238E27FC236}">
                <a16:creationId xmlns:a16="http://schemas.microsoft.com/office/drawing/2014/main" id="{ABCFEDFE-1D99-43CE-A128-0AFCD30280FA}"/>
              </a:ext>
            </a:extLst>
          </p:cNvPr>
          <p:cNvSpPr/>
          <p:nvPr/>
        </p:nvSpPr>
        <p:spPr>
          <a:xfrm>
            <a:off x="5573080" y="1906460"/>
            <a:ext cx="188627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/>
              <a:t>Päevakeskus</a:t>
            </a:r>
          </a:p>
        </p:txBody>
      </p:sp>
      <p:sp>
        <p:nvSpPr>
          <p:cNvPr id="13" name="Ristkülik 12">
            <a:extLst>
              <a:ext uri="{FF2B5EF4-FFF2-40B4-BE49-F238E27FC236}">
                <a16:creationId xmlns:a16="http://schemas.microsoft.com/office/drawing/2014/main" id="{5B91012B-9412-4EA5-91E2-AB6C59C28ED8}"/>
              </a:ext>
            </a:extLst>
          </p:cNvPr>
          <p:cNvSpPr/>
          <p:nvPr/>
        </p:nvSpPr>
        <p:spPr>
          <a:xfrm>
            <a:off x="3972373" y="5610450"/>
            <a:ext cx="22322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/>
              <a:t>Spordikeskus</a:t>
            </a:r>
          </a:p>
        </p:txBody>
      </p:sp>
      <p:sp>
        <p:nvSpPr>
          <p:cNvPr id="14" name="Ristkülik 13">
            <a:extLst>
              <a:ext uri="{FF2B5EF4-FFF2-40B4-BE49-F238E27FC236}">
                <a16:creationId xmlns:a16="http://schemas.microsoft.com/office/drawing/2014/main" id="{897A2722-762C-4CA0-9257-9E2605DA2B3A}"/>
              </a:ext>
            </a:extLst>
          </p:cNvPr>
          <p:cNvSpPr/>
          <p:nvPr/>
        </p:nvSpPr>
        <p:spPr>
          <a:xfrm>
            <a:off x="1115616" y="5398819"/>
            <a:ext cx="22322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/>
              <a:t>Kaubanduskeskus</a:t>
            </a:r>
          </a:p>
        </p:txBody>
      </p:sp>
      <p:sp>
        <p:nvSpPr>
          <p:cNvPr id="15" name="Ristkülik 14">
            <a:extLst>
              <a:ext uri="{FF2B5EF4-FFF2-40B4-BE49-F238E27FC236}">
                <a16:creationId xmlns:a16="http://schemas.microsoft.com/office/drawing/2014/main" id="{4CDFF4B3-7CE4-414E-B857-9D52603C5329}"/>
              </a:ext>
            </a:extLst>
          </p:cNvPr>
          <p:cNvSpPr/>
          <p:nvPr/>
        </p:nvSpPr>
        <p:spPr>
          <a:xfrm>
            <a:off x="6516216" y="4930767"/>
            <a:ext cx="22322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/>
              <a:t>Vallamaja</a:t>
            </a:r>
          </a:p>
        </p:txBody>
      </p:sp>
      <p:sp>
        <p:nvSpPr>
          <p:cNvPr id="17" name="Ristkülik 16">
            <a:extLst>
              <a:ext uri="{FF2B5EF4-FFF2-40B4-BE49-F238E27FC236}">
                <a16:creationId xmlns:a16="http://schemas.microsoft.com/office/drawing/2014/main" id="{7C56B9F1-E5EF-412C-A6AB-061F59A52145}"/>
              </a:ext>
            </a:extLst>
          </p:cNvPr>
          <p:cNvSpPr/>
          <p:nvPr/>
        </p:nvSpPr>
        <p:spPr>
          <a:xfrm>
            <a:off x="6250464" y="3503188"/>
            <a:ext cx="22322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/>
              <a:t>Maakonna-raamatukogu</a:t>
            </a:r>
          </a:p>
        </p:txBody>
      </p:sp>
    </p:spTree>
    <p:extLst>
      <p:ext uri="{BB962C8B-B14F-4D97-AF65-F5344CB8AC3E}">
        <p14:creationId xmlns:p14="http://schemas.microsoft.com/office/powerpoint/2010/main" val="2603604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7308304" cy="1656184"/>
          </a:xfrm>
        </p:spPr>
        <p:txBody>
          <a:bodyPr/>
          <a:lstStyle/>
          <a:p>
            <a:pPr lvl="0" algn="l"/>
            <a:r>
              <a:rPr lang="fi-FI" sz="2800" b="1" dirty="0" err="1">
                <a:solidFill>
                  <a:srgbClr val="203F8C"/>
                </a:solidFill>
                <a:latin typeface="+mn-lt"/>
                <a:cs typeface="Aharoni" pitchFamily="2" charset="-79"/>
              </a:rPr>
              <a:t>Uuring</a:t>
            </a:r>
            <a:r>
              <a:rPr lang="et-EE" sz="28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 </a:t>
            </a:r>
            <a:r>
              <a:rPr lang="fi-FI" sz="28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„</a:t>
            </a:r>
            <a:r>
              <a:rPr lang="fi-FI" sz="2800" b="1" dirty="0" err="1">
                <a:solidFill>
                  <a:srgbClr val="203F8C"/>
                </a:solidFill>
                <a:latin typeface="+mn-lt"/>
                <a:cs typeface="Aharoni" pitchFamily="2" charset="-79"/>
              </a:rPr>
              <a:t>Era</a:t>
            </a:r>
            <a:r>
              <a:rPr lang="fi-FI" sz="28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- ja </a:t>
            </a:r>
            <a:r>
              <a:rPr lang="fi-FI" sz="2800" b="1" dirty="0" err="1">
                <a:solidFill>
                  <a:srgbClr val="203F8C"/>
                </a:solidFill>
                <a:latin typeface="+mn-lt"/>
                <a:cs typeface="Aharoni" pitchFamily="2" charset="-79"/>
              </a:rPr>
              <a:t>avalike</a:t>
            </a:r>
            <a:r>
              <a:rPr lang="fi-FI" sz="28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 </a:t>
            </a:r>
            <a:r>
              <a:rPr lang="fi-FI" sz="2800" b="1" dirty="0" err="1">
                <a:solidFill>
                  <a:srgbClr val="203F8C"/>
                </a:solidFill>
                <a:latin typeface="+mn-lt"/>
                <a:cs typeface="Aharoni" pitchFamily="2" charset="-79"/>
              </a:rPr>
              <a:t>teenuste</a:t>
            </a:r>
            <a:r>
              <a:rPr lang="fi-FI" sz="28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 </a:t>
            </a:r>
            <a:r>
              <a:rPr lang="fi-FI" sz="2800" b="1" dirty="0" err="1">
                <a:solidFill>
                  <a:srgbClr val="203F8C"/>
                </a:solidFill>
                <a:latin typeface="+mn-lt"/>
                <a:cs typeface="Aharoni" pitchFamily="2" charset="-79"/>
              </a:rPr>
              <a:t>ruumilise</a:t>
            </a:r>
            <a:r>
              <a:rPr lang="fi-FI" sz="28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 </a:t>
            </a:r>
            <a:r>
              <a:rPr lang="fi-FI" sz="2800" b="1" dirty="0" err="1">
                <a:solidFill>
                  <a:srgbClr val="203F8C"/>
                </a:solidFill>
                <a:latin typeface="+mn-lt"/>
                <a:cs typeface="Aharoni" pitchFamily="2" charset="-79"/>
              </a:rPr>
              <a:t>paiknemise</a:t>
            </a:r>
            <a:r>
              <a:rPr lang="fi-FI" sz="28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 ja </a:t>
            </a:r>
            <a:r>
              <a:rPr lang="fi-FI" sz="2800" b="1" dirty="0" err="1">
                <a:solidFill>
                  <a:srgbClr val="203F8C"/>
                </a:solidFill>
                <a:latin typeface="+mn-lt"/>
                <a:cs typeface="Aharoni" pitchFamily="2" charset="-79"/>
              </a:rPr>
              <a:t>kättesaadavuse</a:t>
            </a:r>
            <a:r>
              <a:rPr lang="fi-FI" sz="28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 </a:t>
            </a:r>
            <a:r>
              <a:rPr lang="fi-FI" sz="2800" b="1" dirty="0" err="1">
                <a:solidFill>
                  <a:srgbClr val="203F8C"/>
                </a:solidFill>
                <a:latin typeface="+mn-lt"/>
                <a:cs typeface="Aharoni" pitchFamily="2" charset="-79"/>
              </a:rPr>
              <a:t>tagamisest</a:t>
            </a:r>
            <a:r>
              <a:rPr lang="fi-FI" sz="28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 ja </a:t>
            </a:r>
            <a:r>
              <a:rPr lang="fi-FI" sz="2800" b="1" dirty="0" err="1">
                <a:solidFill>
                  <a:srgbClr val="203F8C"/>
                </a:solidFill>
                <a:latin typeface="+mn-lt"/>
                <a:cs typeface="Aharoni" pitchFamily="2" charset="-79"/>
              </a:rPr>
              <a:t>teenuste</a:t>
            </a:r>
            <a:r>
              <a:rPr lang="fi-FI" sz="28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 </a:t>
            </a:r>
            <a:r>
              <a:rPr lang="fi-FI" sz="2800" b="1" dirty="0" err="1">
                <a:solidFill>
                  <a:srgbClr val="203F8C"/>
                </a:solidFill>
                <a:latin typeface="+mn-lt"/>
                <a:cs typeface="Aharoni" pitchFamily="2" charset="-79"/>
              </a:rPr>
              <a:t>käsitlemisest</a:t>
            </a:r>
            <a:r>
              <a:rPr lang="fi-FI" sz="28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 </a:t>
            </a:r>
            <a:r>
              <a:rPr lang="fi-FI" sz="2800" b="1" dirty="0" err="1">
                <a:solidFill>
                  <a:srgbClr val="203F8C"/>
                </a:solidFill>
                <a:latin typeface="+mn-lt"/>
                <a:cs typeface="Aharoni" pitchFamily="2" charset="-79"/>
              </a:rPr>
              <a:t>maakonnaplaneeringutes</a:t>
            </a:r>
            <a:r>
              <a:rPr lang="fi-FI" sz="28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“</a:t>
            </a:r>
            <a:r>
              <a:rPr lang="et-EE" sz="28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 (2015)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2636912"/>
            <a:ext cx="7178570" cy="3816424"/>
          </a:xfrm>
        </p:spPr>
        <p:txBody>
          <a:bodyPr/>
          <a:lstStyle/>
          <a:p>
            <a:pPr>
              <a:buClr>
                <a:srgbClr val="203F8C"/>
              </a:buClr>
              <a:buSzPct val="70000"/>
              <a:buFont typeface="Wingdings 3" pitchFamily="18" charset="2"/>
              <a:buChar char="u"/>
            </a:pPr>
            <a:r>
              <a:rPr lang="et-EE" sz="2800" dirty="0"/>
              <a:t>Pakkuda sisulistele </a:t>
            </a:r>
            <a:r>
              <a:rPr lang="et-EE" sz="2800" b="1" dirty="0"/>
              <a:t>kriteeriumidele tuginev </a:t>
            </a:r>
            <a:r>
              <a:rPr lang="et-EE" sz="2800" dirty="0"/>
              <a:t>lähenemine teenustevõrgu planeerimiseks, mis aitaks jõuda </a:t>
            </a:r>
            <a:r>
              <a:rPr lang="et-EE" sz="2800" b="1" dirty="0"/>
              <a:t>ühtse, põhjendatud ja toimiva</a:t>
            </a:r>
            <a:r>
              <a:rPr lang="et-EE" sz="2800" dirty="0"/>
              <a:t> lahenduseni kogu Eesti teenustevõrgu käsitlemises maakonnaplaneeringute kontekstis ning suunata teenuste paiknemist </a:t>
            </a:r>
            <a:r>
              <a:rPr lang="et-EE" sz="2800" b="1" dirty="0"/>
              <a:t>ühtsetel alustel </a:t>
            </a:r>
            <a:r>
              <a:rPr lang="et-EE" sz="2800" dirty="0"/>
              <a:t>kogu riigis. </a:t>
            </a:r>
          </a:p>
        </p:txBody>
      </p:sp>
    </p:spTree>
    <p:extLst>
      <p:ext uri="{BB962C8B-B14F-4D97-AF65-F5344CB8AC3E}">
        <p14:creationId xmlns:p14="http://schemas.microsoft.com/office/powerpoint/2010/main" val="75790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7200800" cy="720080"/>
          </a:xfrm>
        </p:spPr>
        <p:txBody>
          <a:bodyPr/>
          <a:lstStyle/>
          <a:p>
            <a:pPr lvl="0" algn="l"/>
            <a:r>
              <a:rPr lang="et-EE" sz="32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Uuringu üldloogika</a:t>
            </a:r>
          </a:p>
        </p:txBody>
      </p:sp>
      <p:pic>
        <p:nvPicPr>
          <p:cNvPr id="6" name="Pilt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268760"/>
            <a:ext cx="6747644" cy="4608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0830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7200800" cy="1008112"/>
          </a:xfrm>
        </p:spPr>
        <p:txBody>
          <a:bodyPr/>
          <a:lstStyle/>
          <a:p>
            <a:pPr lvl="0" algn="l"/>
            <a:r>
              <a:rPr lang="et-EE" sz="32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Teenuste kättesaadavus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556792"/>
            <a:ext cx="7178570" cy="4896544"/>
          </a:xfrm>
        </p:spPr>
        <p:txBody>
          <a:bodyPr/>
          <a:lstStyle/>
          <a:p>
            <a:pPr>
              <a:buClr>
                <a:srgbClr val="203F8C"/>
              </a:buClr>
              <a:buSzPct val="70000"/>
              <a:buFont typeface="Wingdings 3" pitchFamily="18" charset="2"/>
              <a:buChar char="u"/>
            </a:pPr>
            <a:r>
              <a:rPr lang="et-EE" sz="2800" b="1" dirty="0"/>
              <a:t>Teenuse koht igapäevaelus: </a:t>
            </a:r>
            <a:r>
              <a:rPr lang="et-EE" sz="2800" dirty="0"/>
              <a:t>kasutamise vältimatus; kasutuse sagedus; sihtrühma liikuvus; alternatiivsete kättesaadavuse viiside olemasolu</a:t>
            </a:r>
          </a:p>
          <a:p>
            <a:pPr>
              <a:buClr>
                <a:srgbClr val="203F8C"/>
              </a:buClr>
              <a:buSzPct val="70000"/>
              <a:buFont typeface="Wingdings 3" pitchFamily="18" charset="2"/>
              <a:buChar char="u"/>
            </a:pPr>
            <a:r>
              <a:rPr lang="et-EE" sz="2800" b="1" dirty="0"/>
              <a:t>Keskuse asukoht seoses teiste teenuskeskustega </a:t>
            </a:r>
            <a:endParaRPr lang="et-EE" sz="2800" dirty="0"/>
          </a:p>
          <a:p>
            <a:pPr marL="0" lvl="0" indent="0">
              <a:buNone/>
            </a:pPr>
            <a:endParaRPr lang="et-EE" sz="1800" dirty="0"/>
          </a:p>
        </p:txBody>
      </p:sp>
    </p:spTree>
    <p:extLst>
      <p:ext uri="{BB962C8B-B14F-4D97-AF65-F5344CB8AC3E}">
        <p14:creationId xmlns:p14="http://schemas.microsoft.com/office/powerpoint/2010/main" val="2361264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7200800" cy="1008112"/>
          </a:xfrm>
        </p:spPr>
        <p:txBody>
          <a:bodyPr/>
          <a:lstStyle/>
          <a:p>
            <a:pPr lvl="0" algn="l"/>
            <a:r>
              <a:rPr lang="et-EE" sz="32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Teenuste kvaliteet ja osutamise </a:t>
            </a:r>
            <a:r>
              <a:rPr lang="et-EE" sz="3200" b="1" dirty="0" err="1">
                <a:solidFill>
                  <a:srgbClr val="203F8C"/>
                </a:solidFill>
                <a:latin typeface="+mn-lt"/>
                <a:cs typeface="Aharoni" pitchFamily="2" charset="-79"/>
              </a:rPr>
              <a:t>ökonoomus</a:t>
            </a:r>
            <a:endParaRPr lang="et-EE" sz="3200" b="1" dirty="0">
              <a:solidFill>
                <a:srgbClr val="203F8C"/>
              </a:solidFill>
              <a:latin typeface="+mn-lt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700808"/>
            <a:ext cx="7178570" cy="4752528"/>
          </a:xfrm>
        </p:spPr>
        <p:txBody>
          <a:bodyPr/>
          <a:lstStyle/>
          <a:p>
            <a:pPr>
              <a:buClr>
                <a:srgbClr val="203F8C"/>
              </a:buClr>
              <a:buSzPct val="70000"/>
              <a:buFont typeface="Wingdings 3" pitchFamily="18" charset="2"/>
              <a:buChar char="u"/>
            </a:pPr>
            <a:r>
              <a:rPr lang="et-EE" sz="2800" dirty="0"/>
              <a:t>Nõuded teenust osutavatele spetsialistidele</a:t>
            </a:r>
          </a:p>
          <a:p>
            <a:pPr>
              <a:buClr>
                <a:srgbClr val="203F8C"/>
              </a:buClr>
              <a:buSzPct val="70000"/>
              <a:buFont typeface="Wingdings 3" pitchFamily="18" charset="2"/>
              <a:buChar char="u"/>
            </a:pPr>
            <a:r>
              <a:rPr lang="et-EE" sz="2800" dirty="0"/>
              <a:t>Teenuste osutamise ruumide ja taristu vajadus</a:t>
            </a:r>
          </a:p>
          <a:p>
            <a:pPr marL="0" indent="0">
              <a:buClr>
                <a:srgbClr val="203F8C"/>
              </a:buClr>
              <a:buSzPct val="70000"/>
              <a:buNone/>
            </a:pPr>
            <a:endParaRPr lang="et-EE" sz="2800" dirty="0"/>
          </a:p>
          <a:p>
            <a:pPr>
              <a:buClr>
                <a:srgbClr val="203F8C"/>
              </a:buClr>
              <a:buSzPct val="70000"/>
              <a:buFont typeface="Wingdings 3" pitchFamily="18" charset="2"/>
              <a:buChar char="u"/>
            </a:pPr>
            <a:r>
              <a:rPr lang="et-EE" sz="2800" dirty="0"/>
              <a:t>Teenuse kliendibaas – kohalik/piirkondlik potentsiaal ja tegelik tarbijaskond</a:t>
            </a:r>
          </a:p>
          <a:p>
            <a:pPr>
              <a:buClr>
                <a:srgbClr val="203F8C"/>
              </a:buClr>
              <a:buSzPct val="70000"/>
              <a:buFont typeface="Wingdings 3" pitchFamily="18" charset="2"/>
              <a:buChar char="u"/>
            </a:pPr>
            <a:endParaRPr lang="et-EE" sz="2800" dirty="0"/>
          </a:p>
          <a:p>
            <a:pPr marL="0" lvl="0" indent="0">
              <a:buNone/>
            </a:pPr>
            <a:endParaRPr lang="et-EE" sz="1800" dirty="0"/>
          </a:p>
        </p:txBody>
      </p:sp>
    </p:spTree>
    <p:extLst>
      <p:ext uri="{BB962C8B-B14F-4D97-AF65-F5344CB8AC3E}">
        <p14:creationId xmlns:p14="http://schemas.microsoft.com/office/powerpoint/2010/main" val="3266773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9131" y="332656"/>
            <a:ext cx="7135357" cy="576064"/>
          </a:xfrm>
        </p:spPr>
        <p:txBody>
          <a:bodyPr/>
          <a:lstStyle/>
          <a:p>
            <a:r>
              <a:rPr lang="et-EE" sz="3200" b="1" dirty="0">
                <a:solidFill>
                  <a:srgbClr val="203F8C"/>
                </a:solidFill>
                <a:cs typeface="Aharoni" pitchFamily="2" charset="-79"/>
              </a:rPr>
              <a:t>Teenuste liigitus ja seosed teenuskeskuste hierarhiaga</a:t>
            </a:r>
            <a:endParaRPr lang="et-EE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395413"/>
            <a:ext cx="6827465" cy="484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2113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373216"/>
            <a:ext cx="7992888" cy="1008112"/>
          </a:xfrm>
        </p:spPr>
        <p:txBody>
          <a:bodyPr/>
          <a:lstStyle/>
          <a:p>
            <a:r>
              <a:rPr lang="et-EE" sz="3200" b="1" dirty="0">
                <a:solidFill>
                  <a:srgbClr val="203F8C"/>
                </a:solidFill>
                <a:cs typeface="Aharoni" pitchFamily="2" charset="-79"/>
              </a:rPr>
              <a:t>Teenuste liigitus ja seosed teenuskeskuste hierarhiaga</a:t>
            </a:r>
            <a:endParaRPr lang="et-EE" sz="32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AC7ACCD-26C6-4950-8011-2A0D7E23A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" y="44624"/>
            <a:ext cx="9036495" cy="4369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9941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7308304" cy="720080"/>
          </a:xfrm>
        </p:spPr>
        <p:txBody>
          <a:bodyPr/>
          <a:lstStyle/>
          <a:p>
            <a:pPr lvl="0" algn="l"/>
            <a:r>
              <a:rPr lang="et-EE" sz="32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Raadi alev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711" y="1052736"/>
            <a:ext cx="6874762" cy="5112568"/>
          </a:xfrm>
        </p:spPr>
        <p:txBody>
          <a:bodyPr/>
          <a:lstStyle/>
          <a:p>
            <a:r>
              <a:rPr lang="et-EE" sz="2800" dirty="0"/>
              <a:t>10 000 elanikku (kas ka 15 tuhandese teenuspiirkonna keskus?)</a:t>
            </a:r>
          </a:p>
          <a:p>
            <a:r>
              <a:rPr lang="et-EE" sz="2800" dirty="0"/>
              <a:t>Kiire sisserändel põhineva rahvastikukasvuga asula</a:t>
            </a:r>
          </a:p>
          <a:p>
            <a:r>
              <a:rPr lang="et-EE" sz="2800" dirty="0"/>
              <a:t>Linnalähedane keskus (lähedus olemasolevatele teenustele; konkurentsist tulenev tegelik tarbijaskond?) </a:t>
            </a:r>
          </a:p>
          <a:p>
            <a:endParaRPr lang="et-EE" sz="2800" dirty="0"/>
          </a:p>
          <a:p>
            <a:r>
              <a:rPr lang="et-EE" sz="2800" i="1" dirty="0"/>
              <a:t>Tartu valla üldplaneering (2021) – kohalik keskus</a:t>
            </a:r>
          </a:p>
          <a:p>
            <a:r>
              <a:rPr lang="et-EE" sz="2800" i="1" dirty="0"/>
              <a:t>Tartu maakonnaplaneering (2019) – ei ole teenuskeskus</a:t>
            </a:r>
          </a:p>
          <a:p>
            <a:pPr>
              <a:buFont typeface="Wingdings" panose="05000000000000000000" pitchFamily="2" charset="2"/>
              <a:buChar char="Ø"/>
            </a:pPr>
            <a:endParaRPr lang="et-EE" sz="2000" dirty="0"/>
          </a:p>
          <a:p>
            <a:pPr>
              <a:buFont typeface="Wingdings" panose="05000000000000000000" pitchFamily="2" charset="2"/>
              <a:buChar char="Ø"/>
            </a:pPr>
            <a:endParaRPr lang="et-EE" sz="2400" dirty="0"/>
          </a:p>
          <a:p>
            <a:pPr>
              <a:buFont typeface="Wingdings" panose="05000000000000000000" pitchFamily="2" charset="2"/>
              <a:buChar char="Ø"/>
            </a:pP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4118603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7308304" cy="1008112"/>
          </a:xfrm>
        </p:spPr>
        <p:txBody>
          <a:bodyPr/>
          <a:lstStyle/>
          <a:p>
            <a:pPr lvl="0" algn="l"/>
            <a:r>
              <a:rPr lang="et-EE" sz="3200" b="1" dirty="0">
                <a:solidFill>
                  <a:srgbClr val="203F8C"/>
                </a:solidFill>
                <a:latin typeface="+mn-lt"/>
                <a:cs typeface="Aharoni" pitchFamily="2" charset="-79"/>
              </a:rPr>
              <a:t>1. tasandi teenuskeskused - </a:t>
            </a:r>
            <a:r>
              <a:rPr lang="et-EE" sz="3200" b="1" dirty="0" err="1">
                <a:solidFill>
                  <a:srgbClr val="203F8C"/>
                </a:solidFill>
                <a:latin typeface="+mn-lt"/>
                <a:cs typeface="Aharoni" pitchFamily="2" charset="-79"/>
              </a:rPr>
              <a:t>lähikeskused</a:t>
            </a:r>
            <a:endParaRPr lang="et-EE" sz="3200" b="1" dirty="0">
              <a:solidFill>
                <a:srgbClr val="203F8C"/>
              </a:solidFill>
              <a:latin typeface="+mn-lt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8915" y="1484784"/>
            <a:ext cx="6985573" cy="48965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t-EE" sz="2800" dirty="0"/>
              <a:t>Elanike arv alates u. 500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800" dirty="0"/>
              <a:t>Linnalähedased keskused, kus oluline koondunud teenusvajadus (u 1 tuhat elanikku)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800" dirty="0"/>
              <a:t>Teenuste lihtne olemus ja üldiselt sagedane kasutus igapäevaelus (millega kaasneb suur summaarne ajakulu perioodi jooksul) muudab teenused hästi kättesaadavaks eeldusel, et neile jõudmiseks ei kulu rohkem kui 25 minutit</a:t>
            </a:r>
          </a:p>
        </p:txBody>
      </p:sp>
    </p:spTree>
    <p:extLst>
      <p:ext uri="{BB962C8B-B14F-4D97-AF65-F5344CB8AC3E}">
        <p14:creationId xmlns:p14="http://schemas.microsoft.com/office/powerpoint/2010/main" val="2288849142"/>
      </p:ext>
    </p:extLst>
  </p:cSld>
  <p:clrMapOvr>
    <a:masterClrMapping/>
  </p:clrMapOvr>
</p:sld>
</file>

<file path=ppt/theme/theme1.xml><?xml version="1.0" encoding="utf-8"?>
<a:theme xmlns:a="http://schemas.openxmlformats.org/drawingml/2006/main" name="rak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7201</TotalTime>
  <Words>793</Words>
  <Application>Microsoft Office PowerPoint</Application>
  <PresentationFormat>Ekraaniseanss (4:3)</PresentationFormat>
  <Paragraphs>89</Paragraphs>
  <Slides>19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19</vt:i4>
      </vt:variant>
    </vt:vector>
  </HeadingPairs>
  <TitlesOfParts>
    <vt:vector size="24" baseType="lpstr">
      <vt:lpstr>Arial</vt:lpstr>
      <vt:lpstr>Calibri</vt:lpstr>
      <vt:lpstr>Wingdings</vt:lpstr>
      <vt:lpstr>Wingdings 3</vt:lpstr>
      <vt:lpstr>rake</vt:lpstr>
      <vt:lpstr>Uue Raadi asumi funktsioonid: vallakeskus ja linnaosa   Veiko Sepp   ERM 06.10.2021  </vt:lpstr>
      <vt:lpstr>Uuring „Era- ja avalike teenuste ruumilise paiknemise ja kättesaadavuse tagamisest ja teenuste käsitlemisest maakonnaplaneeringutes“ (2015)</vt:lpstr>
      <vt:lpstr>Uuringu üldloogika</vt:lpstr>
      <vt:lpstr>Teenuste kättesaadavus</vt:lpstr>
      <vt:lpstr>Teenuste kvaliteet ja osutamise ökonoomus</vt:lpstr>
      <vt:lpstr>Teenuste liigitus ja seosed teenuskeskuste hierarhiaga</vt:lpstr>
      <vt:lpstr>Teenuste liigitus ja seosed teenuskeskuste hierarhiaga</vt:lpstr>
      <vt:lpstr>Raadi alev</vt:lpstr>
      <vt:lpstr>1. tasandi teenuskeskused - lähikeskused</vt:lpstr>
      <vt:lpstr>Lähikeskuste teenused</vt:lpstr>
      <vt:lpstr>2. tasandi teenuskeskused – kohalikud keskused</vt:lpstr>
      <vt:lpstr>Kohalikud põhiteenused</vt:lpstr>
      <vt:lpstr>3. taseme teenuskeskus ehk piirkondlik keskus</vt:lpstr>
      <vt:lpstr>Kohalikud kvaliteetteenused</vt:lpstr>
      <vt:lpstr>4. taseme teenuskeskus ehk regionaalne keskus</vt:lpstr>
      <vt:lpstr>Regionaalsed teenused</vt:lpstr>
      <vt:lpstr>10 000 tuhande elanikuga alevi vanusrühmade suurus sõltuvalt "arengustaadiumist"</vt:lpstr>
      <vt:lpstr>10 000 tuhande elanikuga alevi haridusteenuste kliendibaasi sõltuvus "arengustaadiumist"</vt:lpstr>
      <vt:lpstr>Raadi alevis vajalikud/võimalikud funktsioonid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Tervishoiusektori pettuste ja korruptsiooniriskide kaardistus  Ümarlaud   11.10.2011 Tallinn</dc:title>
  <dc:creator>Janika</dc:creator>
  <cp:lastModifiedBy>Veiko Sepp</cp:lastModifiedBy>
  <cp:revision>589</cp:revision>
  <cp:lastPrinted>2014-04-23T08:32:07Z</cp:lastPrinted>
  <dcterms:created xsi:type="dcterms:W3CDTF">2010-02-25T16:30:54Z</dcterms:created>
  <dcterms:modified xsi:type="dcterms:W3CDTF">2021-10-06T04:51:22Z</dcterms:modified>
</cp:coreProperties>
</file>