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33" r:id="rId3"/>
    <p:sldId id="334" r:id="rId4"/>
    <p:sldId id="335" r:id="rId5"/>
    <p:sldId id="287" r:id="rId6"/>
    <p:sldId id="337" r:id="rId7"/>
    <p:sldId id="294" r:id="rId8"/>
    <p:sldId id="336" r:id="rId9"/>
    <p:sldId id="258" r:id="rId10"/>
    <p:sldId id="332" r:id="rId11"/>
    <p:sldId id="259" r:id="rId12"/>
    <p:sldId id="260" r:id="rId13"/>
    <p:sldId id="304" r:id="rId14"/>
    <p:sldId id="261" r:id="rId15"/>
    <p:sldId id="306" r:id="rId16"/>
    <p:sldId id="307" r:id="rId17"/>
    <p:sldId id="330" r:id="rId18"/>
    <p:sldId id="327" r:id="rId19"/>
    <p:sldId id="331" r:id="rId20"/>
    <p:sldId id="328" r:id="rId21"/>
    <p:sldId id="308" r:id="rId22"/>
    <p:sldId id="309" r:id="rId23"/>
    <p:sldId id="310" r:id="rId24"/>
    <p:sldId id="311" r:id="rId25"/>
    <p:sldId id="312" r:id="rId26"/>
    <p:sldId id="313" r:id="rId27"/>
    <p:sldId id="317" r:id="rId28"/>
    <p:sldId id="339" r:id="rId29"/>
    <p:sldId id="341" r:id="rId30"/>
    <p:sldId id="338" r:id="rId31"/>
    <p:sldId id="314" r:id="rId32"/>
    <p:sldId id="318" r:id="rId33"/>
    <p:sldId id="325" r:id="rId34"/>
    <p:sldId id="319" r:id="rId35"/>
    <p:sldId id="320" r:id="rId36"/>
    <p:sldId id="321" r:id="rId37"/>
    <p:sldId id="322" r:id="rId38"/>
    <p:sldId id="323" r:id="rId39"/>
    <p:sldId id="324" r:id="rId40"/>
    <p:sldId id="326" r:id="rId41"/>
    <p:sldId id="340" r:id="rId42"/>
    <p:sldId id="291" r:id="rId43"/>
    <p:sldId id="316" r:id="rId44"/>
    <p:sldId id="292" r:id="rId45"/>
    <p:sldId id="305" r:id="rId46"/>
    <p:sldId id="296" r:id="rId47"/>
    <p:sldId id="293" r:id="rId48"/>
    <p:sldId id="297" r:id="rId49"/>
    <p:sldId id="298" r:id="rId50"/>
    <p:sldId id="299" r:id="rId51"/>
    <p:sldId id="300" r:id="rId52"/>
    <p:sldId id="301" r:id="rId53"/>
    <p:sldId id="302" r:id="rId54"/>
  </p:sldIdLst>
  <p:sldSz cx="12192000" cy="6858000"/>
  <p:notesSz cx="6858000" cy="9144000"/>
  <p:defaultText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sutaja" initials="K" lastIdx="1" clrIdx="0">
    <p:extLst>
      <p:ext uri="{19B8F6BF-5375-455C-9EA6-DF929625EA0E}">
        <p15:presenceInfo xmlns:p15="http://schemas.microsoft.com/office/powerpoint/2012/main" userId="Kasutaj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75" autoAdjust="0"/>
    <p:restoredTop sz="94660"/>
  </p:normalViewPr>
  <p:slideViewPr>
    <p:cSldViewPr snapToGrid="0">
      <p:cViewPr varScale="1">
        <p:scale>
          <a:sx n="91" d="100"/>
          <a:sy n="91" d="100"/>
        </p:scale>
        <p:origin x="61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t-E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t-EE"/>
          </a:p>
        </p:txBody>
      </p:sp>
      <p:sp>
        <p:nvSpPr>
          <p:cNvPr id="4" name="Date Placeholder 3"/>
          <p:cNvSpPr>
            <a:spLocks noGrp="1"/>
          </p:cNvSpPr>
          <p:nvPr>
            <p:ph type="dt" sz="half" idx="10"/>
          </p:nvPr>
        </p:nvSpPr>
        <p:spPr/>
        <p:txBody>
          <a:bodyPr/>
          <a:lstStyle/>
          <a:p>
            <a:fld id="{1C5EA1F6-034D-4868-ADD5-A2984428A7AD}" type="datetimeFigureOut">
              <a:rPr lang="et-EE" smtClean="0"/>
              <a:t>06.10.2021</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E3E59CD5-0A71-4227-89C3-DEA6A6F48EBB}" type="slidenum">
              <a:rPr lang="et-EE" smtClean="0"/>
              <a:t>‹#›</a:t>
            </a:fld>
            <a:endParaRPr lang="et-EE"/>
          </a:p>
        </p:txBody>
      </p:sp>
    </p:spTree>
    <p:extLst>
      <p:ext uri="{BB962C8B-B14F-4D97-AF65-F5344CB8AC3E}">
        <p14:creationId xmlns:p14="http://schemas.microsoft.com/office/powerpoint/2010/main" val="3636730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Date Placeholder 3"/>
          <p:cNvSpPr>
            <a:spLocks noGrp="1"/>
          </p:cNvSpPr>
          <p:nvPr>
            <p:ph type="dt" sz="half" idx="10"/>
          </p:nvPr>
        </p:nvSpPr>
        <p:spPr/>
        <p:txBody>
          <a:bodyPr/>
          <a:lstStyle/>
          <a:p>
            <a:fld id="{1C5EA1F6-034D-4868-ADD5-A2984428A7AD}" type="datetimeFigureOut">
              <a:rPr lang="et-EE" smtClean="0"/>
              <a:t>06.10.2021</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E3E59CD5-0A71-4227-89C3-DEA6A6F48EBB}" type="slidenum">
              <a:rPr lang="et-EE" smtClean="0"/>
              <a:t>‹#›</a:t>
            </a:fld>
            <a:endParaRPr lang="et-EE"/>
          </a:p>
        </p:txBody>
      </p:sp>
    </p:spTree>
    <p:extLst>
      <p:ext uri="{BB962C8B-B14F-4D97-AF65-F5344CB8AC3E}">
        <p14:creationId xmlns:p14="http://schemas.microsoft.com/office/powerpoint/2010/main" val="3211187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t-E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Date Placeholder 3"/>
          <p:cNvSpPr>
            <a:spLocks noGrp="1"/>
          </p:cNvSpPr>
          <p:nvPr>
            <p:ph type="dt" sz="half" idx="10"/>
          </p:nvPr>
        </p:nvSpPr>
        <p:spPr/>
        <p:txBody>
          <a:bodyPr/>
          <a:lstStyle/>
          <a:p>
            <a:fld id="{1C5EA1F6-034D-4868-ADD5-A2984428A7AD}" type="datetimeFigureOut">
              <a:rPr lang="et-EE" smtClean="0"/>
              <a:t>06.10.2021</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E3E59CD5-0A71-4227-89C3-DEA6A6F48EBB}" type="slidenum">
              <a:rPr lang="et-EE" smtClean="0"/>
              <a:t>‹#›</a:t>
            </a:fld>
            <a:endParaRPr lang="et-EE"/>
          </a:p>
        </p:txBody>
      </p:sp>
    </p:spTree>
    <p:extLst>
      <p:ext uri="{BB962C8B-B14F-4D97-AF65-F5344CB8AC3E}">
        <p14:creationId xmlns:p14="http://schemas.microsoft.com/office/powerpoint/2010/main" val="3326791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Date Placeholder 3"/>
          <p:cNvSpPr>
            <a:spLocks noGrp="1"/>
          </p:cNvSpPr>
          <p:nvPr>
            <p:ph type="dt" sz="half" idx="10"/>
          </p:nvPr>
        </p:nvSpPr>
        <p:spPr/>
        <p:txBody>
          <a:bodyPr/>
          <a:lstStyle/>
          <a:p>
            <a:fld id="{1C5EA1F6-034D-4868-ADD5-A2984428A7AD}" type="datetimeFigureOut">
              <a:rPr lang="et-EE" smtClean="0"/>
              <a:t>06.10.2021</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E3E59CD5-0A71-4227-89C3-DEA6A6F48EBB}" type="slidenum">
              <a:rPr lang="et-EE" smtClean="0"/>
              <a:t>‹#›</a:t>
            </a:fld>
            <a:endParaRPr lang="et-EE"/>
          </a:p>
        </p:txBody>
      </p:sp>
    </p:spTree>
    <p:extLst>
      <p:ext uri="{BB962C8B-B14F-4D97-AF65-F5344CB8AC3E}">
        <p14:creationId xmlns:p14="http://schemas.microsoft.com/office/powerpoint/2010/main" val="2844565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t-E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C5EA1F6-034D-4868-ADD5-A2984428A7AD}" type="datetimeFigureOut">
              <a:rPr lang="et-EE" smtClean="0"/>
              <a:t>06.10.2021</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E3E59CD5-0A71-4227-89C3-DEA6A6F48EBB}" type="slidenum">
              <a:rPr lang="et-EE" smtClean="0"/>
              <a:t>‹#›</a:t>
            </a:fld>
            <a:endParaRPr lang="et-EE"/>
          </a:p>
        </p:txBody>
      </p:sp>
    </p:spTree>
    <p:extLst>
      <p:ext uri="{BB962C8B-B14F-4D97-AF65-F5344CB8AC3E}">
        <p14:creationId xmlns:p14="http://schemas.microsoft.com/office/powerpoint/2010/main" val="2338267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5" name="Date Placeholder 4"/>
          <p:cNvSpPr>
            <a:spLocks noGrp="1"/>
          </p:cNvSpPr>
          <p:nvPr>
            <p:ph type="dt" sz="half" idx="10"/>
          </p:nvPr>
        </p:nvSpPr>
        <p:spPr/>
        <p:txBody>
          <a:bodyPr/>
          <a:lstStyle/>
          <a:p>
            <a:fld id="{1C5EA1F6-034D-4868-ADD5-A2984428A7AD}" type="datetimeFigureOut">
              <a:rPr lang="et-EE" smtClean="0"/>
              <a:t>06.10.2021</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E3E59CD5-0A71-4227-89C3-DEA6A6F48EBB}" type="slidenum">
              <a:rPr lang="et-EE" smtClean="0"/>
              <a:t>‹#›</a:t>
            </a:fld>
            <a:endParaRPr lang="et-EE"/>
          </a:p>
        </p:txBody>
      </p:sp>
    </p:spTree>
    <p:extLst>
      <p:ext uri="{BB962C8B-B14F-4D97-AF65-F5344CB8AC3E}">
        <p14:creationId xmlns:p14="http://schemas.microsoft.com/office/powerpoint/2010/main" val="4020713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t-E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7" name="Date Placeholder 6"/>
          <p:cNvSpPr>
            <a:spLocks noGrp="1"/>
          </p:cNvSpPr>
          <p:nvPr>
            <p:ph type="dt" sz="half" idx="10"/>
          </p:nvPr>
        </p:nvSpPr>
        <p:spPr/>
        <p:txBody>
          <a:bodyPr/>
          <a:lstStyle/>
          <a:p>
            <a:fld id="{1C5EA1F6-034D-4868-ADD5-A2984428A7AD}" type="datetimeFigureOut">
              <a:rPr lang="et-EE" smtClean="0"/>
              <a:t>06.10.2021</a:t>
            </a:fld>
            <a:endParaRPr lang="et-EE"/>
          </a:p>
        </p:txBody>
      </p:sp>
      <p:sp>
        <p:nvSpPr>
          <p:cNvPr id="8" name="Footer Placeholder 7"/>
          <p:cNvSpPr>
            <a:spLocks noGrp="1"/>
          </p:cNvSpPr>
          <p:nvPr>
            <p:ph type="ftr" sz="quarter" idx="11"/>
          </p:nvPr>
        </p:nvSpPr>
        <p:spPr/>
        <p:txBody>
          <a:bodyPr/>
          <a:lstStyle/>
          <a:p>
            <a:endParaRPr lang="et-EE"/>
          </a:p>
        </p:txBody>
      </p:sp>
      <p:sp>
        <p:nvSpPr>
          <p:cNvPr id="9" name="Slide Number Placeholder 8"/>
          <p:cNvSpPr>
            <a:spLocks noGrp="1"/>
          </p:cNvSpPr>
          <p:nvPr>
            <p:ph type="sldNum" sz="quarter" idx="12"/>
          </p:nvPr>
        </p:nvSpPr>
        <p:spPr/>
        <p:txBody>
          <a:bodyPr/>
          <a:lstStyle/>
          <a:p>
            <a:fld id="{E3E59CD5-0A71-4227-89C3-DEA6A6F48EBB}" type="slidenum">
              <a:rPr lang="et-EE" smtClean="0"/>
              <a:t>‹#›</a:t>
            </a:fld>
            <a:endParaRPr lang="et-EE"/>
          </a:p>
        </p:txBody>
      </p:sp>
    </p:spTree>
    <p:extLst>
      <p:ext uri="{BB962C8B-B14F-4D97-AF65-F5344CB8AC3E}">
        <p14:creationId xmlns:p14="http://schemas.microsoft.com/office/powerpoint/2010/main" val="837102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Date Placeholder 2"/>
          <p:cNvSpPr>
            <a:spLocks noGrp="1"/>
          </p:cNvSpPr>
          <p:nvPr>
            <p:ph type="dt" sz="half" idx="10"/>
          </p:nvPr>
        </p:nvSpPr>
        <p:spPr/>
        <p:txBody>
          <a:bodyPr/>
          <a:lstStyle/>
          <a:p>
            <a:fld id="{1C5EA1F6-034D-4868-ADD5-A2984428A7AD}" type="datetimeFigureOut">
              <a:rPr lang="et-EE" smtClean="0"/>
              <a:t>06.10.2021</a:t>
            </a:fld>
            <a:endParaRPr lang="et-EE"/>
          </a:p>
        </p:txBody>
      </p:sp>
      <p:sp>
        <p:nvSpPr>
          <p:cNvPr id="4" name="Footer Placeholder 3"/>
          <p:cNvSpPr>
            <a:spLocks noGrp="1"/>
          </p:cNvSpPr>
          <p:nvPr>
            <p:ph type="ftr" sz="quarter" idx="11"/>
          </p:nvPr>
        </p:nvSpPr>
        <p:spPr/>
        <p:txBody>
          <a:bodyPr/>
          <a:lstStyle/>
          <a:p>
            <a:endParaRPr lang="et-EE"/>
          </a:p>
        </p:txBody>
      </p:sp>
      <p:sp>
        <p:nvSpPr>
          <p:cNvPr id="5" name="Slide Number Placeholder 4"/>
          <p:cNvSpPr>
            <a:spLocks noGrp="1"/>
          </p:cNvSpPr>
          <p:nvPr>
            <p:ph type="sldNum" sz="quarter" idx="12"/>
          </p:nvPr>
        </p:nvSpPr>
        <p:spPr/>
        <p:txBody>
          <a:bodyPr/>
          <a:lstStyle/>
          <a:p>
            <a:fld id="{E3E59CD5-0A71-4227-89C3-DEA6A6F48EBB}" type="slidenum">
              <a:rPr lang="et-EE" smtClean="0"/>
              <a:t>‹#›</a:t>
            </a:fld>
            <a:endParaRPr lang="et-EE"/>
          </a:p>
        </p:txBody>
      </p:sp>
    </p:spTree>
    <p:extLst>
      <p:ext uri="{BB962C8B-B14F-4D97-AF65-F5344CB8AC3E}">
        <p14:creationId xmlns:p14="http://schemas.microsoft.com/office/powerpoint/2010/main" val="1748530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5EA1F6-034D-4868-ADD5-A2984428A7AD}" type="datetimeFigureOut">
              <a:rPr lang="et-EE" smtClean="0"/>
              <a:t>06.10.2021</a:t>
            </a:fld>
            <a:endParaRPr lang="et-EE"/>
          </a:p>
        </p:txBody>
      </p:sp>
      <p:sp>
        <p:nvSpPr>
          <p:cNvPr id="3" name="Footer Placeholder 2"/>
          <p:cNvSpPr>
            <a:spLocks noGrp="1"/>
          </p:cNvSpPr>
          <p:nvPr>
            <p:ph type="ftr" sz="quarter" idx="11"/>
          </p:nvPr>
        </p:nvSpPr>
        <p:spPr/>
        <p:txBody>
          <a:bodyPr/>
          <a:lstStyle/>
          <a:p>
            <a:endParaRPr lang="et-EE"/>
          </a:p>
        </p:txBody>
      </p:sp>
      <p:sp>
        <p:nvSpPr>
          <p:cNvPr id="4" name="Slide Number Placeholder 3"/>
          <p:cNvSpPr>
            <a:spLocks noGrp="1"/>
          </p:cNvSpPr>
          <p:nvPr>
            <p:ph type="sldNum" sz="quarter" idx="12"/>
          </p:nvPr>
        </p:nvSpPr>
        <p:spPr/>
        <p:txBody>
          <a:bodyPr/>
          <a:lstStyle/>
          <a:p>
            <a:fld id="{E3E59CD5-0A71-4227-89C3-DEA6A6F48EBB}" type="slidenum">
              <a:rPr lang="et-EE" smtClean="0"/>
              <a:t>‹#›</a:t>
            </a:fld>
            <a:endParaRPr lang="et-EE"/>
          </a:p>
        </p:txBody>
      </p:sp>
    </p:spTree>
    <p:extLst>
      <p:ext uri="{BB962C8B-B14F-4D97-AF65-F5344CB8AC3E}">
        <p14:creationId xmlns:p14="http://schemas.microsoft.com/office/powerpoint/2010/main" val="3830137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t-E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C5EA1F6-034D-4868-ADD5-A2984428A7AD}" type="datetimeFigureOut">
              <a:rPr lang="et-EE" smtClean="0"/>
              <a:t>06.10.2021</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E3E59CD5-0A71-4227-89C3-DEA6A6F48EBB}" type="slidenum">
              <a:rPr lang="et-EE" smtClean="0"/>
              <a:t>‹#›</a:t>
            </a:fld>
            <a:endParaRPr lang="et-EE"/>
          </a:p>
        </p:txBody>
      </p:sp>
    </p:spTree>
    <p:extLst>
      <p:ext uri="{BB962C8B-B14F-4D97-AF65-F5344CB8AC3E}">
        <p14:creationId xmlns:p14="http://schemas.microsoft.com/office/powerpoint/2010/main" val="3271132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t-E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t-E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C5EA1F6-034D-4868-ADD5-A2984428A7AD}" type="datetimeFigureOut">
              <a:rPr lang="et-EE" smtClean="0"/>
              <a:t>06.10.2021</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E3E59CD5-0A71-4227-89C3-DEA6A6F48EBB}" type="slidenum">
              <a:rPr lang="et-EE" smtClean="0"/>
              <a:t>‹#›</a:t>
            </a:fld>
            <a:endParaRPr lang="et-EE"/>
          </a:p>
        </p:txBody>
      </p:sp>
    </p:spTree>
    <p:extLst>
      <p:ext uri="{BB962C8B-B14F-4D97-AF65-F5344CB8AC3E}">
        <p14:creationId xmlns:p14="http://schemas.microsoft.com/office/powerpoint/2010/main" val="2945360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t-E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5EA1F6-034D-4868-ADD5-A2984428A7AD}" type="datetimeFigureOut">
              <a:rPr lang="et-EE" smtClean="0"/>
              <a:t>06.10.2021</a:t>
            </a:fld>
            <a:endParaRPr lang="et-E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t-E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E59CD5-0A71-4227-89C3-DEA6A6F48EBB}" type="slidenum">
              <a:rPr lang="et-EE" smtClean="0"/>
              <a:t>‹#›</a:t>
            </a:fld>
            <a:endParaRPr lang="et-EE"/>
          </a:p>
        </p:txBody>
      </p:sp>
    </p:spTree>
    <p:extLst>
      <p:ext uri="{BB962C8B-B14F-4D97-AF65-F5344CB8AC3E}">
        <p14:creationId xmlns:p14="http://schemas.microsoft.com/office/powerpoint/2010/main" val="8123805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dx.doi.org/10.1016/j.socscimed.2014.02.023"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www.childrenandnature.org/2016/10/18/12-principles-for-a-nature-rich-city/"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www.childrenandnature.org/2016/10/18/12-principles-for-a-nature-rich-city/"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g-r-e-e-d.com/Nuts%20Game.htm" TargetMode="External"/><Relationship Id="rId2" Type="http://schemas.openxmlformats.org/officeDocument/2006/relationships/hyperlink" Target="https://games4sustainability.org/gamepedia/a-common-dilemma/"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800" dirty="0" err="1" smtClean="0"/>
              <a:t>Keskkonnapsühholoogia</a:t>
            </a:r>
            <a:r>
              <a:rPr lang="en-GB" sz="4800" dirty="0" smtClean="0"/>
              <a:t> </a:t>
            </a:r>
            <a:r>
              <a:rPr lang="en-GB" sz="4800" dirty="0" err="1" smtClean="0"/>
              <a:t>vaatenurk</a:t>
            </a:r>
            <a:r>
              <a:rPr lang="en-GB" sz="4800" dirty="0" smtClean="0"/>
              <a:t> </a:t>
            </a:r>
            <a:r>
              <a:rPr lang="en-GB" sz="4800" dirty="0" err="1" smtClean="0"/>
              <a:t>ükskõik</a:t>
            </a:r>
            <a:r>
              <a:rPr lang="en-GB" sz="4800" dirty="0" smtClean="0"/>
              <a:t> </a:t>
            </a:r>
            <a:r>
              <a:rPr lang="en-GB" sz="4800" dirty="0" err="1" smtClean="0"/>
              <a:t>millisele</a:t>
            </a:r>
            <a:r>
              <a:rPr lang="en-GB" sz="4800" dirty="0" smtClean="0"/>
              <a:t> </a:t>
            </a:r>
            <a:r>
              <a:rPr lang="en-GB" sz="4800" dirty="0" err="1" smtClean="0"/>
              <a:t>linna</a:t>
            </a:r>
            <a:r>
              <a:rPr lang="en-GB" sz="4800" dirty="0" smtClean="0"/>
              <a:t>(</a:t>
            </a:r>
            <a:r>
              <a:rPr lang="en-GB" sz="4800" dirty="0" err="1" smtClean="0"/>
              <a:t>osa</a:t>
            </a:r>
            <a:r>
              <a:rPr lang="en-GB" sz="4800" dirty="0" smtClean="0"/>
              <a:t>)le </a:t>
            </a:r>
            <a:r>
              <a:rPr lang="en-GB" sz="4800" dirty="0" err="1" smtClean="0"/>
              <a:t>ehk</a:t>
            </a:r>
            <a:r>
              <a:rPr lang="en-GB" sz="4800" dirty="0" smtClean="0"/>
              <a:t/>
            </a:r>
            <a:br>
              <a:rPr lang="en-GB" sz="4800" dirty="0" smtClean="0"/>
            </a:br>
            <a:r>
              <a:rPr lang="en-GB" sz="3600" dirty="0" err="1" smtClean="0"/>
              <a:t>loodus</a:t>
            </a:r>
            <a:r>
              <a:rPr lang="en-GB" sz="3600" dirty="0" smtClean="0"/>
              <a:t> </a:t>
            </a:r>
            <a:r>
              <a:rPr lang="en-GB" sz="3600" dirty="0" err="1" smtClean="0"/>
              <a:t>kui</a:t>
            </a:r>
            <a:r>
              <a:rPr lang="en-GB" sz="3600" dirty="0" smtClean="0"/>
              <a:t> </a:t>
            </a:r>
            <a:r>
              <a:rPr lang="en-GB" sz="3600" dirty="0" err="1" smtClean="0"/>
              <a:t>psühholoogiline</a:t>
            </a:r>
            <a:r>
              <a:rPr lang="en-GB" sz="3600" dirty="0" smtClean="0"/>
              <a:t> </a:t>
            </a:r>
            <a:r>
              <a:rPr lang="en-GB" sz="3600" dirty="0" err="1" smtClean="0"/>
              <a:t>ökosüsteemiteenus</a:t>
            </a:r>
            <a:endParaRPr lang="et-EE" sz="3600" dirty="0"/>
          </a:p>
        </p:txBody>
      </p:sp>
      <p:sp>
        <p:nvSpPr>
          <p:cNvPr id="3" name="Subtitle 2"/>
          <p:cNvSpPr>
            <a:spLocks noGrp="1"/>
          </p:cNvSpPr>
          <p:nvPr>
            <p:ph type="body" idx="1"/>
          </p:nvPr>
        </p:nvSpPr>
        <p:spPr/>
        <p:txBody>
          <a:bodyPr/>
          <a:lstStyle/>
          <a:p>
            <a:r>
              <a:rPr lang="en-GB" dirty="0" smtClean="0"/>
              <a:t>06.</a:t>
            </a:r>
            <a:r>
              <a:rPr lang="et-EE" dirty="0" smtClean="0"/>
              <a:t>10.2021</a:t>
            </a:r>
            <a:endParaRPr lang="en-GB" dirty="0" smtClean="0"/>
          </a:p>
          <a:p>
            <a:r>
              <a:rPr lang="en-GB" dirty="0" smtClean="0"/>
              <a:t>ERM</a:t>
            </a:r>
            <a:endParaRPr lang="et-EE" dirty="0" smtClean="0"/>
          </a:p>
        </p:txBody>
      </p:sp>
    </p:spTree>
    <p:extLst>
      <p:ext uri="{BB962C8B-B14F-4D97-AF65-F5344CB8AC3E}">
        <p14:creationId xmlns:p14="http://schemas.microsoft.com/office/powerpoint/2010/main" val="41542638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t>
            </a:r>
            <a:endParaRPr lang="et-EE" dirty="0"/>
          </a:p>
        </p:txBody>
      </p:sp>
      <p:sp>
        <p:nvSpPr>
          <p:cNvPr id="3" name="Content Placeholder 2"/>
          <p:cNvSpPr>
            <a:spLocks noGrp="1"/>
          </p:cNvSpPr>
          <p:nvPr>
            <p:ph idx="1"/>
          </p:nvPr>
        </p:nvSpPr>
        <p:spPr/>
        <p:txBody>
          <a:bodyPr/>
          <a:lstStyle/>
          <a:p>
            <a:endParaRPr lang="et-EE"/>
          </a:p>
        </p:txBody>
      </p:sp>
    </p:spTree>
    <p:extLst>
      <p:ext uri="{BB962C8B-B14F-4D97-AF65-F5344CB8AC3E}">
        <p14:creationId xmlns:p14="http://schemas.microsoft.com/office/powerpoint/2010/main" val="11366846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t-EE" dirty="0"/>
          </a:p>
        </p:txBody>
      </p:sp>
      <p:pic>
        <p:nvPicPr>
          <p:cNvPr id="4" name="Content Placeholder 3"/>
          <p:cNvPicPr>
            <a:picLocks noGrp="1" noChangeAspect="1"/>
          </p:cNvPicPr>
          <p:nvPr>
            <p:ph idx="1"/>
          </p:nvPr>
        </p:nvPicPr>
        <p:blipFill>
          <a:blip r:embed="rId2"/>
          <a:stretch>
            <a:fillRect/>
          </a:stretch>
        </p:blipFill>
        <p:spPr>
          <a:xfrm>
            <a:off x="1320800" y="0"/>
            <a:ext cx="9249483" cy="6321154"/>
          </a:xfrm>
          <a:prstGeom prst="rect">
            <a:avLst/>
          </a:prstGeom>
        </p:spPr>
      </p:pic>
    </p:spTree>
    <p:extLst>
      <p:ext uri="{BB962C8B-B14F-4D97-AF65-F5344CB8AC3E}">
        <p14:creationId xmlns:p14="http://schemas.microsoft.com/office/powerpoint/2010/main" val="39179776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err="1"/>
              <a:t>Kühn</a:t>
            </a:r>
            <a:r>
              <a:rPr lang="et-EE" dirty="0"/>
              <a:t> et </a:t>
            </a:r>
            <a:r>
              <a:rPr lang="et-EE" dirty="0" err="1"/>
              <a:t>al</a:t>
            </a:r>
            <a:r>
              <a:rPr lang="et-EE" dirty="0"/>
              <a:t>., 2017</a:t>
            </a:r>
          </a:p>
        </p:txBody>
      </p:sp>
      <p:sp>
        <p:nvSpPr>
          <p:cNvPr id="3" name="Content Placeholder 2"/>
          <p:cNvSpPr>
            <a:spLocks noGrp="1"/>
          </p:cNvSpPr>
          <p:nvPr>
            <p:ph idx="1"/>
          </p:nvPr>
        </p:nvSpPr>
        <p:spPr/>
        <p:txBody>
          <a:bodyPr>
            <a:normAutofit fontScale="92500" lnSpcReduction="10000"/>
          </a:bodyPr>
          <a:lstStyle/>
          <a:p>
            <a:pPr marL="0" indent="0">
              <a:buNone/>
            </a:pPr>
            <a:r>
              <a:rPr lang="et-EE" i="1" dirty="0" smtClean="0"/>
              <a:t>„</a:t>
            </a:r>
            <a:r>
              <a:rPr lang="en-US" i="1" dirty="0" smtClean="0"/>
              <a:t>At </a:t>
            </a:r>
            <a:r>
              <a:rPr lang="en-US" i="1" dirty="0"/>
              <a:t>first sight one may conclude that city dwellers experience more complexity and novelty in their </a:t>
            </a:r>
            <a:r>
              <a:rPr lang="en-US" i="1" dirty="0" smtClean="0"/>
              <a:t>environment</a:t>
            </a:r>
            <a:r>
              <a:rPr lang="et-EE" i="1" dirty="0" smtClean="0"/>
              <a:t> </a:t>
            </a:r>
            <a:r>
              <a:rPr lang="en-US" i="1" dirty="0" smtClean="0"/>
              <a:t>compared </a:t>
            </a:r>
            <a:r>
              <a:rPr lang="en-US" i="1" dirty="0"/>
              <a:t>to people living in more rural regions. However, in contrast to this, present research </a:t>
            </a:r>
            <a:r>
              <a:rPr lang="en-US" i="1" dirty="0" smtClean="0"/>
              <a:t>suggests</a:t>
            </a:r>
            <a:r>
              <a:rPr lang="et-EE" i="1" dirty="0" smtClean="0"/>
              <a:t> </a:t>
            </a:r>
            <a:r>
              <a:rPr lang="en-US" i="1" dirty="0" smtClean="0"/>
              <a:t>that </a:t>
            </a:r>
            <a:r>
              <a:rPr lang="en-US" i="1" dirty="0" err="1"/>
              <a:t>urbanicity</a:t>
            </a:r>
            <a:r>
              <a:rPr lang="en-US" i="1" dirty="0"/>
              <a:t> encompasses a set of adverse psychosocial influences that facilitate chronic </a:t>
            </a:r>
            <a:r>
              <a:rPr lang="en-US" i="1" dirty="0" smtClean="0"/>
              <a:t>stress. </a:t>
            </a:r>
            <a:r>
              <a:rPr lang="en-US" i="1" dirty="0"/>
              <a:t>This is in </a:t>
            </a:r>
            <a:r>
              <a:rPr lang="en-US" i="1" dirty="0" smtClean="0"/>
              <a:t>line</a:t>
            </a:r>
            <a:r>
              <a:rPr lang="et-EE" i="1" dirty="0" smtClean="0"/>
              <a:t> </a:t>
            </a:r>
            <a:r>
              <a:rPr lang="en-US" i="1" dirty="0" smtClean="0"/>
              <a:t>with </a:t>
            </a:r>
            <a:r>
              <a:rPr lang="en-US" i="1" dirty="0"/>
              <a:t>epidemiological evidence showing that mental health problems are more frequent in urban as compared </a:t>
            </a:r>
            <a:r>
              <a:rPr lang="en-US" i="1" dirty="0" smtClean="0"/>
              <a:t>to</a:t>
            </a:r>
            <a:r>
              <a:rPr lang="et-EE" i="1" dirty="0" smtClean="0"/>
              <a:t> </a:t>
            </a:r>
            <a:r>
              <a:rPr lang="en-US" i="1" dirty="0" smtClean="0"/>
              <a:t>rural </a:t>
            </a:r>
            <a:r>
              <a:rPr lang="en-US" i="1" dirty="0"/>
              <a:t>areas. This has been shown for mood and anxiety disorders as well as schizophrenia, with up to 56% </a:t>
            </a:r>
            <a:r>
              <a:rPr lang="en-US" i="1" dirty="0" smtClean="0"/>
              <a:t>higher</a:t>
            </a:r>
            <a:r>
              <a:rPr lang="et-EE" i="1" dirty="0" smtClean="0"/>
              <a:t> </a:t>
            </a:r>
            <a:r>
              <a:rPr lang="en-US" i="1" dirty="0" smtClean="0"/>
              <a:t>prevalence </a:t>
            </a:r>
            <a:r>
              <a:rPr lang="en-US" i="1" dirty="0"/>
              <a:t>rates when comparing most to least urbanized </a:t>
            </a:r>
            <a:r>
              <a:rPr lang="en-US" i="1" dirty="0" smtClean="0"/>
              <a:t>regions. </a:t>
            </a:r>
            <a:r>
              <a:rPr lang="en-US" i="1" dirty="0"/>
              <a:t>Reasons for this may lie in the </a:t>
            </a:r>
            <a:r>
              <a:rPr lang="en-US" i="1" dirty="0" smtClean="0"/>
              <a:t>repeated</a:t>
            </a:r>
            <a:r>
              <a:rPr lang="et-EE" i="1" dirty="0" smtClean="0"/>
              <a:t> </a:t>
            </a:r>
            <a:r>
              <a:rPr lang="en-US" i="1" dirty="0" smtClean="0"/>
              <a:t>infringement </a:t>
            </a:r>
            <a:r>
              <a:rPr lang="en-US" i="1" dirty="0"/>
              <a:t>of personal space in cities that may trigger the brains’ threat system and in particular the </a:t>
            </a:r>
            <a:r>
              <a:rPr lang="en-US" i="1" dirty="0" smtClean="0"/>
              <a:t>repeated</a:t>
            </a:r>
            <a:r>
              <a:rPr lang="et-EE" i="1" dirty="0" smtClean="0"/>
              <a:t> </a:t>
            </a:r>
            <a:r>
              <a:rPr lang="en-US" i="1" dirty="0" smtClean="0"/>
              <a:t>exposure </a:t>
            </a:r>
            <a:r>
              <a:rPr lang="en-US" i="1" dirty="0"/>
              <a:t>to strangers may facilitate chronic engagement of the </a:t>
            </a:r>
            <a:r>
              <a:rPr lang="en-US" i="1" dirty="0" smtClean="0"/>
              <a:t>amygdala</a:t>
            </a:r>
            <a:r>
              <a:rPr lang="et-EE" i="1" dirty="0" smtClean="0"/>
              <a:t>.“</a:t>
            </a:r>
            <a:endParaRPr lang="et-EE" i="1" dirty="0"/>
          </a:p>
        </p:txBody>
      </p:sp>
    </p:spTree>
    <p:extLst>
      <p:ext uri="{BB962C8B-B14F-4D97-AF65-F5344CB8AC3E}">
        <p14:creationId xmlns:p14="http://schemas.microsoft.com/office/powerpoint/2010/main" val="24915192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err="1" smtClean="0"/>
              <a:t>Kühn</a:t>
            </a:r>
            <a:r>
              <a:rPr lang="et-EE" dirty="0" smtClean="0"/>
              <a:t> et </a:t>
            </a:r>
            <a:r>
              <a:rPr lang="et-EE" dirty="0" err="1" smtClean="0"/>
              <a:t>al</a:t>
            </a:r>
            <a:r>
              <a:rPr lang="et-EE" dirty="0" smtClean="0"/>
              <a:t>., 2017</a:t>
            </a:r>
            <a:endParaRPr lang="et-EE" dirty="0"/>
          </a:p>
        </p:txBody>
      </p:sp>
      <p:sp>
        <p:nvSpPr>
          <p:cNvPr id="3" name="Content Placeholder 2"/>
          <p:cNvSpPr>
            <a:spLocks noGrp="1"/>
          </p:cNvSpPr>
          <p:nvPr>
            <p:ph idx="1"/>
          </p:nvPr>
        </p:nvSpPr>
        <p:spPr>
          <a:xfrm>
            <a:off x="838200" y="1690688"/>
            <a:ext cx="10515600" cy="4941021"/>
          </a:xfrm>
        </p:spPr>
        <p:txBody>
          <a:bodyPr>
            <a:normAutofit fontScale="92500" lnSpcReduction="10000"/>
          </a:bodyPr>
          <a:lstStyle/>
          <a:p>
            <a:pPr marL="0" indent="0">
              <a:buNone/>
            </a:pPr>
            <a:r>
              <a:rPr lang="en-US" dirty="0"/>
              <a:t>Enriched environments elicit brain plasticity in animals. In humans it is unclear which environment </a:t>
            </a:r>
            <a:r>
              <a:rPr lang="en-US" dirty="0" smtClean="0"/>
              <a:t>is</a:t>
            </a:r>
            <a:r>
              <a:rPr lang="et-EE" dirty="0" smtClean="0"/>
              <a:t> </a:t>
            </a:r>
            <a:r>
              <a:rPr lang="en-US" dirty="0" smtClean="0"/>
              <a:t>enriching</a:t>
            </a:r>
            <a:r>
              <a:rPr lang="en-US" dirty="0"/>
              <a:t>. Living in a city has been associated with increased amygdala activity in a stress paradigm</a:t>
            </a:r>
            <a:r>
              <a:rPr lang="en-US" dirty="0" smtClean="0"/>
              <a:t>,</a:t>
            </a:r>
            <a:r>
              <a:rPr lang="et-EE" dirty="0" smtClean="0"/>
              <a:t> </a:t>
            </a:r>
            <a:r>
              <a:rPr lang="en-US" dirty="0" smtClean="0"/>
              <a:t>and </a:t>
            </a:r>
            <a:r>
              <a:rPr lang="en-US" dirty="0"/>
              <a:t>being brought up in a city with increased </a:t>
            </a:r>
            <a:r>
              <a:rPr lang="en-US" dirty="0" err="1"/>
              <a:t>pregenual</a:t>
            </a:r>
            <a:r>
              <a:rPr lang="en-US" dirty="0"/>
              <a:t> anterior cingulate cortex (</a:t>
            </a:r>
            <a:r>
              <a:rPr lang="en-US" dirty="0" err="1"/>
              <a:t>pACC</a:t>
            </a:r>
            <a:r>
              <a:rPr lang="en-US" dirty="0"/>
              <a:t>) activity. </a:t>
            </a:r>
            <a:r>
              <a:rPr lang="en-US" dirty="0" smtClean="0"/>
              <a:t>We</a:t>
            </a:r>
            <a:r>
              <a:rPr lang="et-EE" dirty="0" smtClean="0"/>
              <a:t> </a:t>
            </a:r>
            <a:r>
              <a:rPr lang="en-US" dirty="0" smtClean="0"/>
              <a:t>set </a:t>
            </a:r>
            <a:r>
              <a:rPr lang="en-US" dirty="0"/>
              <a:t>out to identify </a:t>
            </a:r>
            <a:r>
              <a:rPr lang="en-US" b="1" dirty="0"/>
              <a:t>geographical characteristics </a:t>
            </a:r>
            <a:r>
              <a:rPr lang="en-US" dirty="0"/>
              <a:t>that constitute an enriched environment </a:t>
            </a:r>
            <a:r>
              <a:rPr lang="en-US" dirty="0" smtClean="0"/>
              <a:t>affecting</a:t>
            </a:r>
            <a:r>
              <a:rPr lang="et-EE" dirty="0" smtClean="0"/>
              <a:t> </a:t>
            </a:r>
            <a:r>
              <a:rPr lang="en-US" dirty="0" smtClean="0"/>
              <a:t>the </a:t>
            </a:r>
            <a:r>
              <a:rPr lang="en-US" dirty="0"/>
              <a:t>human brain. We used structural equation modelling on 341 older adults to establish three </a:t>
            </a:r>
            <a:r>
              <a:rPr lang="en-US" dirty="0" smtClean="0"/>
              <a:t>latent</a:t>
            </a:r>
            <a:r>
              <a:rPr lang="et-EE" dirty="0" smtClean="0"/>
              <a:t> </a:t>
            </a:r>
            <a:r>
              <a:rPr lang="en-US" dirty="0" smtClean="0"/>
              <a:t>brain </a:t>
            </a:r>
            <a:r>
              <a:rPr lang="en-US" dirty="0"/>
              <a:t>factors (amygdala, </a:t>
            </a:r>
            <a:r>
              <a:rPr lang="en-US" dirty="0" err="1"/>
              <a:t>pACC</a:t>
            </a:r>
            <a:r>
              <a:rPr lang="en-US" dirty="0"/>
              <a:t> and dorsolateral prefrontal cortex (DLPFC)) to test the effects of </a:t>
            </a:r>
            <a:r>
              <a:rPr lang="en-US" b="1" dirty="0"/>
              <a:t>forest</a:t>
            </a:r>
            <a:r>
              <a:rPr lang="en-US" b="1" dirty="0" smtClean="0"/>
              <a:t>,</a:t>
            </a:r>
            <a:r>
              <a:rPr lang="et-EE" b="1" dirty="0" smtClean="0"/>
              <a:t> </a:t>
            </a:r>
            <a:r>
              <a:rPr lang="en-US" b="1" dirty="0" smtClean="0"/>
              <a:t>urban </a:t>
            </a:r>
            <a:r>
              <a:rPr lang="en-US" b="1" dirty="0"/>
              <a:t>green, water and wasteland </a:t>
            </a:r>
            <a:r>
              <a:rPr lang="en-US" dirty="0"/>
              <a:t>around the home address. Our results reveal a </a:t>
            </a:r>
            <a:r>
              <a:rPr lang="en-US" b="1" dirty="0"/>
              <a:t>significant </a:t>
            </a:r>
            <a:r>
              <a:rPr lang="en-US" b="1" dirty="0" smtClean="0"/>
              <a:t>positive</a:t>
            </a:r>
            <a:r>
              <a:rPr lang="et-EE" b="1" dirty="0" smtClean="0"/>
              <a:t> </a:t>
            </a:r>
            <a:r>
              <a:rPr lang="en-US" b="1" dirty="0" smtClean="0"/>
              <a:t>association </a:t>
            </a:r>
            <a:r>
              <a:rPr lang="en-US" b="1" dirty="0"/>
              <a:t>between the coverage of forest and amygdala integrity</a:t>
            </a:r>
            <a:r>
              <a:rPr lang="en-US" dirty="0"/>
              <a:t>. We conclude that </a:t>
            </a:r>
            <a:r>
              <a:rPr lang="en-US" b="1" dirty="0"/>
              <a:t>forests may </a:t>
            </a:r>
            <a:r>
              <a:rPr lang="en-US" b="1" dirty="0" smtClean="0"/>
              <a:t>have</a:t>
            </a:r>
            <a:r>
              <a:rPr lang="et-EE" b="1" dirty="0" smtClean="0"/>
              <a:t> </a:t>
            </a:r>
            <a:r>
              <a:rPr lang="en-US" b="1" dirty="0" err="1" smtClean="0"/>
              <a:t>salutogenic</a:t>
            </a:r>
            <a:r>
              <a:rPr lang="en-US" b="1" dirty="0" smtClean="0"/>
              <a:t> </a:t>
            </a:r>
            <a:r>
              <a:rPr lang="en-US" b="1" dirty="0"/>
              <a:t>effects on the integrity of the amygdala.</a:t>
            </a:r>
            <a:r>
              <a:rPr lang="en-US" dirty="0"/>
              <a:t> Since cross-sectional data does not allow </a:t>
            </a:r>
            <a:r>
              <a:rPr lang="en-US" dirty="0" smtClean="0"/>
              <a:t>causal</a:t>
            </a:r>
            <a:r>
              <a:rPr lang="et-EE" dirty="0" smtClean="0"/>
              <a:t> </a:t>
            </a:r>
            <a:r>
              <a:rPr lang="en-US" dirty="0" smtClean="0"/>
              <a:t>inference </a:t>
            </a:r>
            <a:r>
              <a:rPr lang="en-US" dirty="0"/>
              <a:t>it could also be that individuals with high structural integrity choose to live closer to </a:t>
            </a:r>
            <a:r>
              <a:rPr lang="en-US" dirty="0" smtClean="0"/>
              <a:t>forest.</a:t>
            </a:r>
            <a:endParaRPr lang="et-EE" dirty="0"/>
          </a:p>
        </p:txBody>
      </p:sp>
    </p:spTree>
    <p:extLst>
      <p:ext uri="{BB962C8B-B14F-4D97-AF65-F5344CB8AC3E}">
        <p14:creationId xmlns:p14="http://schemas.microsoft.com/office/powerpoint/2010/main" val="24069409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err="1"/>
              <a:t>Kühn</a:t>
            </a:r>
            <a:r>
              <a:rPr lang="et-EE" dirty="0"/>
              <a:t> et </a:t>
            </a:r>
            <a:r>
              <a:rPr lang="et-EE" dirty="0" err="1"/>
              <a:t>al</a:t>
            </a:r>
            <a:r>
              <a:rPr lang="et-EE" dirty="0"/>
              <a:t>., 2017</a:t>
            </a:r>
          </a:p>
        </p:txBody>
      </p:sp>
      <p:sp>
        <p:nvSpPr>
          <p:cNvPr id="3" name="Content Placeholder 2"/>
          <p:cNvSpPr>
            <a:spLocks noGrp="1"/>
          </p:cNvSpPr>
          <p:nvPr>
            <p:ph idx="1"/>
          </p:nvPr>
        </p:nvSpPr>
        <p:spPr/>
        <p:txBody>
          <a:bodyPr>
            <a:normAutofit fontScale="77500" lnSpcReduction="20000"/>
          </a:bodyPr>
          <a:lstStyle/>
          <a:p>
            <a:pPr marL="0" indent="0">
              <a:buNone/>
            </a:pPr>
            <a:r>
              <a:rPr lang="et-EE" i="1" dirty="0" smtClean="0"/>
              <a:t>„</a:t>
            </a:r>
            <a:r>
              <a:rPr lang="en-US" i="1" dirty="0" smtClean="0"/>
              <a:t>Although </a:t>
            </a:r>
            <a:r>
              <a:rPr lang="en-US" i="1" dirty="0"/>
              <a:t>green landscapes and forests may be viewed as environmental enrichment factors in humans, </a:t>
            </a:r>
            <a:r>
              <a:rPr lang="en-US" i="1" dirty="0" smtClean="0"/>
              <a:t>its</a:t>
            </a:r>
            <a:r>
              <a:rPr lang="et-EE" i="1" dirty="0" smtClean="0"/>
              <a:t> </a:t>
            </a:r>
            <a:r>
              <a:rPr lang="en-US" i="1" dirty="0" smtClean="0"/>
              <a:t>association </a:t>
            </a:r>
            <a:r>
              <a:rPr lang="en-US" i="1" dirty="0"/>
              <a:t>with brain plasticity has to our knowledge never been investigated so far. What has been shown in </a:t>
            </a:r>
            <a:r>
              <a:rPr lang="en-US" i="1" dirty="0" smtClean="0"/>
              <a:t>the</a:t>
            </a:r>
            <a:r>
              <a:rPr lang="et-EE" i="1" dirty="0" smtClean="0"/>
              <a:t> </a:t>
            </a:r>
            <a:r>
              <a:rPr lang="en-US" i="1" dirty="0" smtClean="0"/>
              <a:t>neuroscientific </a:t>
            </a:r>
            <a:r>
              <a:rPr lang="en-US" i="1" dirty="0"/>
              <a:t>literature is that urban upbringing and city living might be detrimental by affecting stress </a:t>
            </a:r>
            <a:r>
              <a:rPr lang="en-US" i="1" dirty="0" smtClean="0"/>
              <a:t>processing</a:t>
            </a:r>
            <a:r>
              <a:rPr lang="et-EE" i="1" dirty="0" smtClean="0"/>
              <a:t> </a:t>
            </a:r>
            <a:r>
              <a:rPr lang="en-US" i="1" dirty="0" smtClean="0"/>
              <a:t>in humans. </a:t>
            </a:r>
            <a:r>
              <a:rPr lang="en-US" i="1" dirty="0"/>
              <a:t>More concretely, current city living has been associated with increases in amygdala activity </a:t>
            </a:r>
            <a:r>
              <a:rPr lang="en-US" i="1" dirty="0" smtClean="0"/>
              <a:t>in</a:t>
            </a:r>
            <a:r>
              <a:rPr lang="et-EE" i="1" dirty="0" smtClean="0"/>
              <a:t> </a:t>
            </a:r>
            <a:r>
              <a:rPr lang="en-US" i="1" dirty="0" smtClean="0"/>
              <a:t>comparison </a:t>
            </a:r>
            <a:r>
              <a:rPr lang="en-US" i="1" dirty="0"/>
              <a:t>to living in more rural areas, whereas being brought up in an urban environment in the first 15 </a:t>
            </a:r>
            <a:r>
              <a:rPr lang="en-US" i="1" dirty="0" smtClean="0"/>
              <a:t>years</a:t>
            </a:r>
            <a:r>
              <a:rPr lang="et-EE" i="1" dirty="0" smtClean="0"/>
              <a:t> </a:t>
            </a:r>
            <a:r>
              <a:rPr lang="en-US" i="1" dirty="0" smtClean="0"/>
              <a:t>of </a:t>
            </a:r>
            <a:r>
              <a:rPr lang="en-US" i="1" dirty="0"/>
              <a:t>life increased stress related functional brain activity in the </a:t>
            </a:r>
            <a:r>
              <a:rPr lang="en-US" i="1" dirty="0" err="1"/>
              <a:t>perigenual</a:t>
            </a:r>
            <a:r>
              <a:rPr lang="en-US" i="1" dirty="0"/>
              <a:t> anterior </a:t>
            </a:r>
            <a:r>
              <a:rPr lang="en-US" i="1" dirty="0" err="1"/>
              <a:t>cingular</a:t>
            </a:r>
            <a:r>
              <a:rPr lang="en-US" i="1" dirty="0"/>
              <a:t> cortex (</a:t>
            </a:r>
            <a:r>
              <a:rPr lang="en-US" i="1" dirty="0" err="1" smtClean="0"/>
              <a:t>pACC</a:t>
            </a:r>
            <a:r>
              <a:rPr lang="en-US" i="1" dirty="0" smtClean="0"/>
              <a:t>). </a:t>
            </a:r>
            <a:r>
              <a:rPr lang="en-US" i="1" dirty="0"/>
              <a:t>So </a:t>
            </a:r>
            <a:r>
              <a:rPr lang="en-US" i="1" dirty="0" smtClean="0"/>
              <a:t>it</a:t>
            </a:r>
            <a:r>
              <a:rPr lang="et-EE" i="1" dirty="0" smtClean="0"/>
              <a:t> </a:t>
            </a:r>
            <a:r>
              <a:rPr lang="en-US" i="1" dirty="0" smtClean="0"/>
              <a:t>could </a:t>
            </a:r>
            <a:r>
              <a:rPr lang="en-US" i="1" dirty="0"/>
              <a:t>be the case that an enriched environment is “</a:t>
            </a:r>
            <a:r>
              <a:rPr lang="en-US" i="1" dirty="0" err="1"/>
              <a:t>overenriched</a:t>
            </a:r>
            <a:r>
              <a:rPr lang="en-US" i="1" dirty="0"/>
              <a:t>”. More recently an exploratory study from </a:t>
            </a:r>
            <a:r>
              <a:rPr lang="en-US" i="1" dirty="0" smtClean="0"/>
              <a:t>the</a:t>
            </a:r>
            <a:r>
              <a:rPr lang="et-EE" i="1" dirty="0" smtClean="0"/>
              <a:t> </a:t>
            </a:r>
            <a:r>
              <a:rPr lang="en-US" i="1" dirty="0" smtClean="0"/>
              <a:t>same </a:t>
            </a:r>
            <a:r>
              <a:rPr lang="en-US" i="1" dirty="0"/>
              <a:t>research group reported an interaction between the neuropeptide S receptor gene, that has previously </a:t>
            </a:r>
            <a:r>
              <a:rPr lang="en-US" i="1" dirty="0" smtClean="0"/>
              <a:t>been</a:t>
            </a:r>
            <a:r>
              <a:rPr lang="et-EE" i="1" dirty="0" smtClean="0"/>
              <a:t> </a:t>
            </a:r>
            <a:r>
              <a:rPr lang="en-US" i="1" dirty="0" smtClean="0"/>
              <a:t>associated </a:t>
            </a:r>
            <a:r>
              <a:rPr lang="en-US" i="1" dirty="0"/>
              <a:t>with anxiety and stress phenotypes, and urban upbringing that modulates the amygdala response </a:t>
            </a:r>
            <a:r>
              <a:rPr lang="en-US" i="1" dirty="0" smtClean="0"/>
              <a:t>during</a:t>
            </a:r>
            <a:r>
              <a:rPr lang="et-EE" i="1" dirty="0" smtClean="0"/>
              <a:t> </a:t>
            </a:r>
            <a:r>
              <a:rPr lang="en-US" i="1" dirty="0" smtClean="0"/>
              <a:t>stress exposure. </a:t>
            </a:r>
            <a:r>
              <a:rPr lang="en-US" i="1" dirty="0"/>
              <a:t>To our knowledge the only study so far that </a:t>
            </a:r>
            <a:r>
              <a:rPr lang="en-US" i="1" dirty="0" err="1"/>
              <a:t>focussed</a:t>
            </a:r>
            <a:r>
              <a:rPr lang="en-US" i="1" dirty="0"/>
              <a:t> on brain structure and </a:t>
            </a:r>
            <a:r>
              <a:rPr lang="en-US" i="1" dirty="0" smtClean="0"/>
              <a:t>environmental</a:t>
            </a:r>
            <a:r>
              <a:rPr lang="et-EE" i="1" dirty="0" smtClean="0"/>
              <a:t> </a:t>
            </a:r>
            <a:r>
              <a:rPr lang="en-US" i="1" dirty="0" smtClean="0"/>
              <a:t>living </a:t>
            </a:r>
            <a:r>
              <a:rPr lang="en-US" i="1" dirty="0"/>
              <a:t>conditions has associated urban upbringing in the first 15 years of life with reductions in grey </a:t>
            </a:r>
            <a:r>
              <a:rPr lang="en-US" i="1" dirty="0" smtClean="0"/>
              <a:t>matter</a:t>
            </a:r>
            <a:r>
              <a:rPr lang="et-EE" i="1" dirty="0" smtClean="0"/>
              <a:t> </a:t>
            </a:r>
            <a:r>
              <a:rPr lang="en-US" i="1" dirty="0" smtClean="0"/>
              <a:t>volume </a:t>
            </a:r>
            <a:r>
              <a:rPr lang="en-US" i="1" dirty="0"/>
              <a:t>in right dorsolateral prefrontal cortex (DLPFC) and the </a:t>
            </a:r>
            <a:r>
              <a:rPr lang="en-US" i="1" dirty="0" err="1"/>
              <a:t>pACC</a:t>
            </a:r>
            <a:r>
              <a:rPr lang="en-US" i="1" dirty="0"/>
              <a:t> (in men only) in a whole brain </a:t>
            </a:r>
            <a:r>
              <a:rPr lang="en-US" i="1" dirty="0" smtClean="0"/>
              <a:t>analysis</a:t>
            </a:r>
            <a:r>
              <a:rPr lang="et-EE" i="1" dirty="0" smtClean="0"/>
              <a:t>.“</a:t>
            </a:r>
            <a:endParaRPr lang="et-EE" i="1" dirty="0"/>
          </a:p>
        </p:txBody>
      </p:sp>
    </p:spTree>
    <p:extLst>
      <p:ext uri="{BB962C8B-B14F-4D97-AF65-F5344CB8AC3E}">
        <p14:creationId xmlns:p14="http://schemas.microsoft.com/office/powerpoint/2010/main" val="34820669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Ilmselt veenvaimad tõendusi: </a:t>
            </a:r>
            <a:r>
              <a:rPr lang="et-EE" dirty="0" err="1" smtClean="0"/>
              <a:t>Mitchell</a:t>
            </a:r>
            <a:r>
              <a:rPr lang="et-EE" dirty="0" smtClean="0"/>
              <a:t> &amp; </a:t>
            </a:r>
            <a:r>
              <a:rPr lang="et-EE" dirty="0" err="1" smtClean="0"/>
              <a:t>Popham</a:t>
            </a:r>
            <a:r>
              <a:rPr lang="et-EE" dirty="0" smtClean="0"/>
              <a:t> (2008), </a:t>
            </a:r>
            <a:r>
              <a:rPr lang="et-EE" dirty="0" err="1" smtClean="0"/>
              <a:t>Mitchell</a:t>
            </a:r>
            <a:r>
              <a:rPr lang="et-EE" dirty="0" smtClean="0"/>
              <a:t> et </a:t>
            </a:r>
            <a:r>
              <a:rPr lang="et-EE" dirty="0" err="1" smtClean="0"/>
              <a:t>al</a:t>
            </a:r>
            <a:r>
              <a:rPr lang="et-EE" dirty="0" smtClean="0"/>
              <a:t>. (2015)</a:t>
            </a:r>
            <a:endParaRPr lang="et-EE" dirty="0"/>
          </a:p>
        </p:txBody>
      </p:sp>
      <p:sp>
        <p:nvSpPr>
          <p:cNvPr id="3" name="Content Placeholder 2"/>
          <p:cNvSpPr>
            <a:spLocks noGrp="1"/>
          </p:cNvSpPr>
          <p:nvPr>
            <p:ph idx="1"/>
          </p:nvPr>
        </p:nvSpPr>
        <p:spPr/>
        <p:txBody>
          <a:bodyPr/>
          <a:lstStyle/>
          <a:p>
            <a:r>
              <a:rPr lang="et-EE" dirty="0" smtClean="0"/>
              <a:t>Tervist kahjustavate keskkondade kõrval uuritakse aina enam tervist toetavaid keskkondi</a:t>
            </a:r>
          </a:p>
          <a:p>
            <a:r>
              <a:rPr lang="et-EE" dirty="0" smtClean="0"/>
              <a:t>Uuringud viitavad, et </a:t>
            </a:r>
            <a:r>
              <a:rPr lang="et-EE" b="1" dirty="0" smtClean="0"/>
              <a:t>rohelisem keskkond saab vähendada sotsiaalmajanduslikust staatusest tingitud erinevusi tervises – </a:t>
            </a:r>
            <a:r>
              <a:rPr lang="et-EE" b="1" i="1" dirty="0" smtClean="0"/>
              <a:t>s.t., vähendada ebavõrdsust ühiskonnas</a:t>
            </a:r>
          </a:p>
          <a:p>
            <a:r>
              <a:rPr lang="et-EE" dirty="0" smtClean="0"/>
              <a:t>Senised uuringud on lihtsalt viidanud, et rohelisem linnaruum päriselt vähendabki SES-erinevusi; uuemad uuringud võtavad arvesse (regressioonianalüüsi) ka teisi tegureid – teenused, rekreatsioon, kultuuriasutused, transport</a:t>
            </a:r>
          </a:p>
          <a:p>
            <a:endParaRPr lang="et-EE" dirty="0"/>
          </a:p>
        </p:txBody>
      </p:sp>
      <p:sp>
        <p:nvSpPr>
          <p:cNvPr id="4" name="TextBox 3"/>
          <p:cNvSpPr txBox="1"/>
          <p:nvPr/>
        </p:nvSpPr>
        <p:spPr>
          <a:xfrm>
            <a:off x="1" y="5780985"/>
            <a:ext cx="12191999" cy="900246"/>
          </a:xfrm>
          <a:prstGeom prst="rect">
            <a:avLst/>
          </a:prstGeom>
          <a:noFill/>
        </p:spPr>
        <p:txBody>
          <a:bodyPr wrap="square" rtlCol="0">
            <a:spAutoFit/>
          </a:bodyPr>
          <a:lstStyle/>
          <a:p>
            <a:r>
              <a:rPr lang="nl-NL" sz="1050" dirty="0"/>
              <a:t>Maas J, Verheij RA, Groenewegen PP, de Vries S, Spreeuwenberg P</a:t>
            </a:r>
            <a:r>
              <a:rPr lang="nl-NL" sz="1050" dirty="0" smtClean="0"/>
              <a:t>.</a:t>
            </a:r>
            <a:r>
              <a:rPr lang="et-EE" sz="1050" dirty="0" smtClean="0"/>
              <a:t> </a:t>
            </a:r>
            <a:r>
              <a:rPr lang="en-US" sz="1050" dirty="0" smtClean="0"/>
              <a:t>Green </a:t>
            </a:r>
            <a:r>
              <a:rPr lang="en-US" sz="1050" dirty="0"/>
              <a:t>space, urbanity, and health: how strong is the relation</a:t>
            </a:r>
            <a:r>
              <a:rPr lang="en-US" sz="1050" dirty="0" smtClean="0"/>
              <a:t>?</a:t>
            </a:r>
            <a:r>
              <a:rPr lang="et-EE" sz="1050" dirty="0" smtClean="0"/>
              <a:t> </a:t>
            </a:r>
            <a:r>
              <a:rPr lang="en-US" sz="1050" dirty="0" smtClean="0"/>
              <a:t>J</a:t>
            </a:r>
            <a:r>
              <a:rPr lang="en-US" sz="1050" dirty="0"/>
              <a:t>. </a:t>
            </a:r>
            <a:r>
              <a:rPr lang="en-US" sz="1050" dirty="0" err="1"/>
              <a:t>Epidemiol</a:t>
            </a:r>
            <a:r>
              <a:rPr lang="en-US" sz="1050" dirty="0"/>
              <a:t> Community Health. 2006;60(7):587–592. http://</a:t>
            </a:r>
            <a:r>
              <a:rPr lang="en-US" sz="1050" dirty="0" smtClean="0"/>
              <a:t>dx.doi.</a:t>
            </a:r>
            <a:r>
              <a:rPr lang="et-EE" sz="1050" dirty="0" smtClean="0"/>
              <a:t>org/10.1136/jech.2005.043125</a:t>
            </a:r>
            <a:r>
              <a:rPr lang="et-EE" sz="1050" dirty="0"/>
              <a:t>.</a:t>
            </a:r>
          </a:p>
          <a:p>
            <a:r>
              <a:rPr lang="en-US" sz="1050" dirty="0" err="1" smtClean="0"/>
              <a:t>Lachowycz</a:t>
            </a:r>
            <a:r>
              <a:rPr lang="en-US" sz="1050" dirty="0" smtClean="0"/>
              <a:t> </a:t>
            </a:r>
            <a:r>
              <a:rPr lang="en-US" sz="1050" dirty="0"/>
              <a:t>K, Jones AP. Does walking explain associations </a:t>
            </a:r>
            <a:r>
              <a:rPr lang="en-US" sz="1050" dirty="0" smtClean="0"/>
              <a:t>between</a:t>
            </a:r>
            <a:r>
              <a:rPr lang="et-EE" sz="1050" dirty="0" smtClean="0"/>
              <a:t> </a:t>
            </a:r>
            <a:r>
              <a:rPr lang="en-US" sz="1050" dirty="0" smtClean="0"/>
              <a:t>access </a:t>
            </a:r>
            <a:r>
              <a:rPr lang="en-US" sz="1050" dirty="0"/>
              <a:t>to greenspace and lower mortality? </a:t>
            </a:r>
            <a:r>
              <a:rPr lang="en-US" sz="1050" dirty="0" err="1"/>
              <a:t>Soc</a:t>
            </a:r>
            <a:r>
              <a:rPr lang="en-US" sz="1050" dirty="0"/>
              <a:t> </a:t>
            </a:r>
            <a:r>
              <a:rPr lang="en-US" sz="1050" dirty="0" err="1"/>
              <a:t>Sci</a:t>
            </a:r>
            <a:r>
              <a:rPr lang="en-US" sz="1050" dirty="0"/>
              <a:t> Med. 2014;107:9–17</a:t>
            </a:r>
            <a:r>
              <a:rPr lang="en-US" sz="1050" dirty="0" smtClean="0"/>
              <a:t>.</a:t>
            </a:r>
            <a:r>
              <a:rPr lang="et-EE" sz="1050" dirty="0" smtClean="0"/>
              <a:t> </a:t>
            </a:r>
            <a:r>
              <a:rPr lang="et-EE" sz="1050" dirty="0" smtClean="0">
                <a:hlinkClick r:id="rId2"/>
              </a:rPr>
              <a:t>http</a:t>
            </a:r>
            <a:r>
              <a:rPr lang="et-EE" sz="1050" dirty="0">
                <a:hlinkClick r:id="rId2"/>
              </a:rPr>
              <a:t>://dx.doi.org/10.1016/j.socscimed.2014.02.023</a:t>
            </a:r>
            <a:r>
              <a:rPr lang="et-EE" sz="1050" dirty="0" smtClean="0"/>
              <a:t>. </a:t>
            </a:r>
            <a:endParaRPr lang="et-EE" sz="1050" dirty="0"/>
          </a:p>
          <a:p>
            <a:r>
              <a:rPr lang="en-US" sz="1050" dirty="0" smtClean="0"/>
              <a:t>Mitchell </a:t>
            </a:r>
            <a:r>
              <a:rPr lang="en-US" sz="1050" dirty="0"/>
              <a:t>R, </a:t>
            </a:r>
            <a:r>
              <a:rPr lang="en-US" sz="1050" dirty="0" err="1"/>
              <a:t>Popham</a:t>
            </a:r>
            <a:r>
              <a:rPr lang="en-US" sz="1050" dirty="0"/>
              <a:t> F. Effect of exposure to natural environment </a:t>
            </a:r>
            <a:r>
              <a:rPr lang="en-US" sz="1050" dirty="0" smtClean="0"/>
              <a:t>on</a:t>
            </a:r>
            <a:r>
              <a:rPr lang="et-EE" sz="1050" dirty="0" smtClean="0"/>
              <a:t> </a:t>
            </a:r>
            <a:r>
              <a:rPr lang="en-US" sz="1050" dirty="0" smtClean="0"/>
              <a:t>health </a:t>
            </a:r>
            <a:r>
              <a:rPr lang="en-US" sz="1050" dirty="0"/>
              <a:t>inequalities: an observational population study. Lancet</a:t>
            </a:r>
            <a:r>
              <a:rPr lang="en-US" sz="1050" dirty="0" smtClean="0"/>
              <a:t>.</a:t>
            </a:r>
            <a:r>
              <a:rPr lang="et-EE" sz="1050" dirty="0" smtClean="0"/>
              <a:t> 2008;372(9650</a:t>
            </a:r>
            <a:r>
              <a:rPr lang="et-EE" sz="1050" dirty="0"/>
              <a:t>):1655–1660. http://dx.doi.org/10.1016/S0140-6736(08)</a:t>
            </a:r>
          </a:p>
          <a:p>
            <a:r>
              <a:rPr lang="et-EE" sz="1050" dirty="0"/>
              <a:t>61689-X.</a:t>
            </a:r>
          </a:p>
        </p:txBody>
      </p:sp>
    </p:spTree>
    <p:extLst>
      <p:ext uri="{BB962C8B-B14F-4D97-AF65-F5344CB8AC3E}">
        <p14:creationId xmlns:p14="http://schemas.microsoft.com/office/powerpoint/2010/main" val="7617211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err="1"/>
              <a:t>Mitchell</a:t>
            </a:r>
            <a:r>
              <a:rPr lang="et-EE" dirty="0"/>
              <a:t>, </a:t>
            </a:r>
            <a:r>
              <a:rPr lang="et-EE" dirty="0" err="1" smtClean="0"/>
              <a:t>Richardson</a:t>
            </a:r>
            <a:r>
              <a:rPr lang="et-EE" dirty="0"/>
              <a:t>, </a:t>
            </a:r>
            <a:r>
              <a:rPr lang="et-EE" dirty="0" err="1" smtClean="0"/>
              <a:t>Shortt</a:t>
            </a:r>
            <a:r>
              <a:rPr lang="et-EE" dirty="0" smtClean="0"/>
              <a:t>, &amp; </a:t>
            </a:r>
            <a:r>
              <a:rPr lang="et-EE" dirty="0" err="1" smtClean="0"/>
              <a:t>Pearce</a:t>
            </a:r>
            <a:r>
              <a:rPr lang="et-EE" dirty="0" smtClean="0"/>
              <a:t> (2015)</a:t>
            </a:r>
            <a:endParaRPr lang="et-EE" dirty="0"/>
          </a:p>
        </p:txBody>
      </p:sp>
      <p:sp>
        <p:nvSpPr>
          <p:cNvPr id="3" name="Content Placeholder 2"/>
          <p:cNvSpPr>
            <a:spLocks noGrp="1"/>
          </p:cNvSpPr>
          <p:nvPr>
            <p:ph idx="1"/>
          </p:nvPr>
        </p:nvSpPr>
        <p:spPr/>
        <p:txBody>
          <a:bodyPr>
            <a:normAutofit fontScale="92500" lnSpcReduction="10000"/>
          </a:bodyPr>
          <a:lstStyle/>
          <a:p>
            <a:r>
              <a:rPr lang="et-EE" dirty="0" err="1" smtClean="0"/>
              <a:t>Sotsiaal-majandusliku</a:t>
            </a:r>
            <a:r>
              <a:rPr lang="et-EE" dirty="0" smtClean="0"/>
              <a:t> taustaga seotud ebavõrdsus psühholoogilises heaolus oli 40% väiksem nende inimeste hulgas, kellel oli hea ligipääs rohelistele/rekreatiivsetele aladele võrreldes nendega, kelle ligipääs oli raskendatud</a:t>
            </a:r>
          </a:p>
          <a:p>
            <a:r>
              <a:rPr lang="et-EE" dirty="0" smtClean="0"/>
              <a:t>Ükski teine naabruskonna „headuse“ näitaja või teenus ei seostunud vähesema ebavõrdsusega</a:t>
            </a:r>
          </a:p>
          <a:p>
            <a:r>
              <a:rPr lang="et-EE" dirty="0" smtClean="0"/>
              <a:t>Seega, kui ühiskonnad ei taha või ei saa ebavõrdsust ühiskonnas vähendada, on teaduse ülesanne uurida nn „võrdsust loovaid“ keskkondi – selliseid, mis saavad katkestada tavapärase ülekande madalast </a:t>
            </a:r>
            <a:r>
              <a:rPr lang="et-EE" dirty="0" err="1" smtClean="0"/>
              <a:t>sotsiaal-majanduslikust</a:t>
            </a:r>
            <a:r>
              <a:rPr lang="et-EE" dirty="0" smtClean="0"/>
              <a:t> staatusest tervise-alasesse ebavõrdsusesse </a:t>
            </a:r>
          </a:p>
          <a:p>
            <a:r>
              <a:rPr lang="et-EE" dirty="0" smtClean="0"/>
              <a:t>Laialatuslik ja rahvusvaheline uuring võiks viidata, et ligipääs rohealadele võib olla üks tee ebavõrdsuse vähendamisele</a:t>
            </a:r>
            <a:endParaRPr lang="en-US" dirty="0"/>
          </a:p>
        </p:txBody>
      </p:sp>
    </p:spTree>
    <p:extLst>
      <p:ext uri="{BB962C8B-B14F-4D97-AF65-F5344CB8AC3E}">
        <p14:creationId xmlns:p14="http://schemas.microsoft.com/office/powerpoint/2010/main" val="2368320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Mis on üks äärmiselt oluline vaimset tervist </a:t>
            </a:r>
            <a:r>
              <a:rPr lang="en-GB" dirty="0" err="1" smtClean="0"/>
              <a:t>kahjustav</a:t>
            </a:r>
            <a:r>
              <a:rPr lang="en-GB" dirty="0" smtClean="0"/>
              <a:t> </a:t>
            </a:r>
            <a:r>
              <a:rPr lang="et-EE" dirty="0" smtClean="0"/>
              <a:t>harjumus</a:t>
            </a:r>
            <a:r>
              <a:rPr lang="et-EE" dirty="0" smtClean="0"/>
              <a:t>?</a:t>
            </a:r>
            <a:endParaRPr lang="et-EE" dirty="0"/>
          </a:p>
        </p:txBody>
      </p:sp>
      <p:sp>
        <p:nvSpPr>
          <p:cNvPr id="3" name="Content Placeholder 2"/>
          <p:cNvSpPr>
            <a:spLocks noGrp="1"/>
          </p:cNvSpPr>
          <p:nvPr>
            <p:ph idx="1"/>
          </p:nvPr>
        </p:nvSpPr>
        <p:spPr/>
        <p:txBody>
          <a:bodyPr/>
          <a:lstStyle/>
          <a:p>
            <a:pPr marL="0" indent="0">
              <a:buNone/>
            </a:pPr>
            <a:endParaRPr lang="et-EE" dirty="0"/>
          </a:p>
        </p:txBody>
      </p:sp>
    </p:spTree>
    <p:extLst>
      <p:ext uri="{BB962C8B-B14F-4D97-AF65-F5344CB8AC3E}">
        <p14:creationId xmlns:p14="http://schemas.microsoft.com/office/powerpoint/2010/main" val="40734802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Veel üks tulemus</a:t>
            </a:r>
            <a:endParaRPr lang="et-EE" dirty="0"/>
          </a:p>
        </p:txBody>
      </p:sp>
      <p:pic>
        <p:nvPicPr>
          <p:cNvPr id="4" name="Content Placeholder 3"/>
          <p:cNvPicPr>
            <a:picLocks noGrp="1" noChangeAspect="1"/>
          </p:cNvPicPr>
          <p:nvPr>
            <p:ph idx="1"/>
          </p:nvPr>
        </p:nvPicPr>
        <p:blipFill>
          <a:blip r:embed="rId2"/>
          <a:stretch>
            <a:fillRect/>
          </a:stretch>
        </p:blipFill>
        <p:spPr>
          <a:xfrm>
            <a:off x="1376220" y="1583211"/>
            <a:ext cx="9042399" cy="4907788"/>
          </a:xfrm>
          <a:prstGeom prst="rect">
            <a:avLst/>
          </a:prstGeom>
        </p:spPr>
      </p:pic>
    </p:spTree>
    <p:extLst>
      <p:ext uri="{BB962C8B-B14F-4D97-AF65-F5344CB8AC3E}">
        <p14:creationId xmlns:p14="http://schemas.microsoft.com/office/powerpoint/2010/main" val="35879405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t-EE"/>
          </a:p>
        </p:txBody>
      </p:sp>
      <p:sp>
        <p:nvSpPr>
          <p:cNvPr id="3" name="Content Placeholder 2"/>
          <p:cNvSpPr>
            <a:spLocks noGrp="1"/>
          </p:cNvSpPr>
          <p:nvPr>
            <p:ph idx="1"/>
          </p:nvPr>
        </p:nvSpPr>
        <p:spPr/>
        <p:txBody>
          <a:bodyPr>
            <a:normAutofit fontScale="92500"/>
          </a:bodyPr>
          <a:lstStyle/>
          <a:p>
            <a:r>
              <a:rPr lang="et-EE" dirty="0" err="1" smtClean="0"/>
              <a:t>Rumineerimine</a:t>
            </a:r>
            <a:r>
              <a:rPr lang="et-EE" dirty="0" smtClean="0"/>
              <a:t> on üks kõige kahjulikumaid kognitiivseid </a:t>
            </a:r>
            <a:r>
              <a:rPr lang="et-EE" dirty="0" err="1" smtClean="0"/>
              <a:t>emotsioonireguleerimisstrateegiaid</a:t>
            </a:r>
            <a:r>
              <a:rPr lang="et-EE" dirty="0" smtClean="0"/>
              <a:t> ning võtmetegur vaimsete häirete suhtes </a:t>
            </a:r>
            <a:r>
              <a:rPr lang="et-EE" dirty="0" err="1" smtClean="0"/>
              <a:t>haavatavuse</a:t>
            </a:r>
            <a:r>
              <a:rPr lang="et-EE" dirty="0" smtClean="0"/>
              <a:t> osas</a:t>
            </a:r>
            <a:r>
              <a:rPr lang="en-US" dirty="0" smtClean="0"/>
              <a:t> </a:t>
            </a:r>
            <a:r>
              <a:rPr lang="en-US" dirty="0"/>
              <a:t>(Nolen-</a:t>
            </a:r>
            <a:r>
              <a:rPr lang="en-US" dirty="0" err="1"/>
              <a:t>Hoeksema</a:t>
            </a:r>
            <a:r>
              <a:rPr lang="en-US" dirty="0"/>
              <a:t>, </a:t>
            </a:r>
            <a:r>
              <a:rPr lang="en-US" dirty="0" err="1"/>
              <a:t>Wisco</a:t>
            </a:r>
            <a:r>
              <a:rPr lang="en-US" dirty="0"/>
              <a:t>, &amp; </a:t>
            </a:r>
            <a:r>
              <a:rPr lang="en-US" dirty="0" err="1"/>
              <a:t>Lyubomirsky</a:t>
            </a:r>
            <a:r>
              <a:rPr lang="en-US" dirty="0"/>
              <a:t>, 2008</a:t>
            </a:r>
            <a:r>
              <a:rPr lang="en-US" dirty="0" smtClean="0"/>
              <a:t>)</a:t>
            </a:r>
            <a:endParaRPr lang="et-EE" dirty="0" smtClean="0"/>
          </a:p>
          <a:p>
            <a:r>
              <a:rPr lang="et-EE" dirty="0" err="1" smtClean="0"/>
              <a:t>Rumineerimine</a:t>
            </a:r>
            <a:r>
              <a:rPr lang="et-EE" dirty="0" smtClean="0"/>
              <a:t> – püsiv ja korduv enesele-keskendunud mõtlemise muster, mis sisaldab ka oma halva tuju ja ebaõnnestumiste põhjuste üle juurdlemist</a:t>
            </a:r>
            <a:r>
              <a:rPr lang="en-US" dirty="0" smtClean="0"/>
              <a:t> </a:t>
            </a:r>
            <a:r>
              <a:rPr lang="en-US" dirty="0"/>
              <a:t>(Nolen-</a:t>
            </a:r>
            <a:r>
              <a:rPr lang="en-US" dirty="0" err="1"/>
              <a:t>Hoeksema</a:t>
            </a:r>
            <a:r>
              <a:rPr lang="en-US" dirty="0"/>
              <a:t>, </a:t>
            </a:r>
            <a:r>
              <a:rPr lang="en-US" dirty="0" smtClean="0"/>
              <a:t>1991)</a:t>
            </a:r>
            <a:endParaRPr lang="et-EE" dirty="0" smtClean="0"/>
          </a:p>
          <a:p>
            <a:r>
              <a:rPr lang="et-EE" dirty="0" smtClean="0"/>
              <a:t>On leitud, et see halvendab kognitiivset sooritust (arutlemine, probleemilahendus, eesmärgipärane tegutsemine</a:t>
            </a:r>
            <a:r>
              <a:rPr lang="en-US" dirty="0" smtClean="0"/>
              <a:t> </a:t>
            </a:r>
            <a:r>
              <a:rPr lang="en-US" dirty="0"/>
              <a:t>(Watkins &amp; Brown, 2002), </a:t>
            </a:r>
            <a:r>
              <a:rPr lang="et-EE" dirty="0" smtClean="0"/>
              <a:t>ennustab sõltuvuskäitumist</a:t>
            </a:r>
            <a:r>
              <a:rPr lang="en-US" dirty="0" smtClean="0"/>
              <a:t> (</a:t>
            </a:r>
            <a:r>
              <a:rPr lang="et-EE" dirty="0" err="1" smtClean="0"/>
              <a:t>Skitch</a:t>
            </a:r>
            <a:r>
              <a:rPr lang="et-EE" dirty="0" smtClean="0"/>
              <a:t> </a:t>
            </a:r>
            <a:r>
              <a:rPr lang="en-US" dirty="0" smtClean="0"/>
              <a:t>&amp;</a:t>
            </a:r>
            <a:r>
              <a:rPr lang="et-EE" dirty="0" smtClean="0"/>
              <a:t> </a:t>
            </a:r>
            <a:r>
              <a:rPr lang="et-EE" dirty="0" err="1" smtClean="0"/>
              <a:t>Abela</a:t>
            </a:r>
            <a:r>
              <a:rPr lang="et-EE" dirty="0" smtClean="0"/>
              <a:t>, </a:t>
            </a:r>
            <a:r>
              <a:rPr lang="en-US" dirty="0" smtClean="0"/>
              <a:t>2008</a:t>
            </a:r>
            <a:r>
              <a:rPr lang="en-US" dirty="0"/>
              <a:t>), </a:t>
            </a:r>
            <a:r>
              <a:rPr lang="et-EE" dirty="0" smtClean="0"/>
              <a:t>söömishäireid, </a:t>
            </a:r>
            <a:r>
              <a:rPr lang="en-US" dirty="0" smtClean="0"/>
              <a:t> </a:t>
            </a:r>
            <a:r>
              <a:rPr lang="en-US" dirty="0"/>
              <a:t>(</a:t>
            </a:r>
            <a:r>
              <a:rPr lang="en-US" dirty="0" err="1"/>
              <a:t>Rawal</a:t>
            </a:r>
            <a:r>
              <a:rPr lang="en-US" dirty="0"/>
              <a:t>, Park, &amp; Williams, </a:t>
            </a:r>
            <a:r>
              <a:rPr lang="en-US" dirty="0" smtClean="0"/>
              <a:t>2010)</a:t>
            </a:r>
            <a:r>
              <a:rPr lang="et-EE" dirty="0" smtClean="0"/>
              <a:t> ja </a:t>
            </a:r>
            <a:r>
              <a:rPr lang="et-EE" dirty="0" err="1" smtClean="0"/>
              <a:t>ennastkahjustavaid</a:t>
            </a:r>
            <a:r>
              <a:rPr lang="et-EE" dirty="0" smtClean="0"/>
              <a:t> käitumisi </a:t>
            </a:r>
            <a:r>
              <a:rPr lang="en-US" dirty="0" smtClean="0"/>
              <a:t>(</a:t>
            </a:r>
            <a:r>
              <a:rPr lang="en-US" dirty="0" err="1" smtClean="0"/>
              <a:t>Borrill</a:t>
            </a:r>
            <a:r>
              <a:rPr lang="en-US" dirty="0"/>
              <a:t>, Fox, Flynn, &amp; </a:t>
            </a:r>
            <a:r>
              <a:rPr lang="en-US" dirty="0" smtClean="0"/>
              <a:t>Roger</a:t>
            </a:r>
            <a:r>
              <a:rPr lang="et-EE" dirty="0" smtClean="0"/>
              <a:t>, </a:t>
            </a:r>
            <a:r>
              <a:rPr lang="en-US" dirty="0" smtClean="0"/>
              <a:t>2009)</a:t>
            </a:r>
            <a:endParaRPr lang="et-EE" dirty="0"/>
          </a:p>
        </p:txBody>
      </p:sp>
    </p:spTree>
    <p:extLst>
      <p:ext uri="{BB962C8B-B14F-4D97-AF65-F5344CB8AC3E}">
        <p14:creationId xmlns:p14="http://schemas.microsoft.com/office/powerpoint/2010/main" val="1682475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Ma </a:t>
            </a:r>
            <a:r>
              <a:rPr lang="en-GB" sz="4000" dirty="0" err="1" smtClean="0"/>
              <a:t>ei</a:t>
            </a:r>
            <a:r>
              <a:rPr lang="en-GB" sz="4000" dirty="0" smtClean="0"/>
              <a:t> tea </a:t>
            </a:r>
            <a:r>
              <a:rPr lang="en-GB" sz="4000" dirty="0" err="1" smtClean="0"/>
              <a:t>Raadist</a:t>
            </a:r>
            <a:r>
              <a:rPr lang="en-GB" sz="4000" dirty="0" smtClean="0"/>
              <a:t> </a:t>
            </a:r>
            <a:r>
              <a:rPr lang="en-GB" sz="4000" dirty="0" err="1" smtClean="0"/>
              <a:t>midagi</a:t>
            </a:r>
            <a:r>
              <a:rPr lang="en-GB" sz="4000" dirty="0" smtClean="0"/>
              <a:t> </a:t>
            </a:r>
            <a:r>
              <a:rPr lang="en-GB" sz="4000" dirty="0" err="1" smtClean="0"/>
              <a:t>peale</a:t>
            </a:r>
            <a:r>
              <a:rPr lang="en-GB" sz="4000" dirty="0"/>
              <a:t> </a:t>
            </a:r>
            <a:r>
              <a:rPr lang="en-GB" sz="4000" i="1" dirty="0" err="1" smtClean="0"/>
              <a:t>Laserpitium</a:t>
            </a:r>
            <a:r>
              <a:rPr lang="en-GB" sz="4000" i="1" dirty="0" smtClean="0"/>
              <a:t> </a:t>
            </a:r>
            <a:r>
              <a:rPr lang="en-GB" sz="4000" i="1" dirty="0" err="1" smtClean="0"/>
              <a:t>prutenicumi</a:t>
            </a:r>
            <a:r>
              <a:rPr lang="en-GB" sz="4000" i="1" dirty="0" smtClean="0"/>
              <a:t> </a:t>
            </a:r>
            <a:r>
              <a:rPr lang="en-GB" sz="4000" dirty="0" err="1" smtClean="0"/>
              <a:t>kasvukoha</a:t>
            </a:r>
            <a:endParaRPr lang="en-GB" sz="4000" dirty="0"/>
          </a:p>
        </p:txBody>
      </p:sp>
      <p:pic>
        <p:nvPicPr>
          <p:cNvPr id="1026" name="Picture 2" descr="http://www.eseis.ut.ee/PlantPhoto_826/Laserpitium_prutenicum_rk.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63119" y="1818290"/>
            <a:ext cx="6489087" cy="4635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41201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LUMM kui psühholoogiline ökosüsteemiteenus</a:t>
            </a:r>
            <a:endParaRPr lang="et-EE" dirty="0"/>
          </a:p>
        </p:txBody>
      </p:sp>
      <p:sp>
        <p:nvSpPr>
          <p:cNvPr id="3" name="Content Placeholder 2"/>
          <p:cNvSpPr>
            <a:spLocks noGrp="1"/>
          </p:cNvSpPr>
          <p:nvPr>
            <p:ph idx="1"/>
          </p:nvPr>
        </p:nvSpPr>
        <p:spPr/>
        <p:txBody>
          <a:bodyPr>
            <a:normAutofit/>
          </a:bodyPr>
          <a:lstStyle/>
          <a:p>
            <a:r>
              <a:rPr lang="et-EE" dirty="0" smtClean="0"/>
              <a:t>Ka 30-minutiline jalutuskäik linnapargis vähendas oluliselt </a:t>
            </a:r>
            <a:r>
              <a:rPr lang="et-EE" dirty="0" err="1" smtClean="0"/>
              <a:t>ruminatiivset</a:t>
            </a:r>
            <a:r>
              <a:rPr lang="et-EE" dirty="0" smtClean="0"/>
              <a:t> mõtlemist; 30-minutiline jalutuskäik taimestikuta linnatänaval mitte</a:t>
            </a:r>
          </a:p>
          <a:p>
            <a:r>
              <a:rPr lang="et-EE" dirty="0" smtClean="0"/>
              <a:t>Jalutuskäik looduses vähendas oluliselt negatiivset meeleolu ja tekitas enam lummatud olemist ning nn väljapoole suunatud mõtteid</a:t>
            </a:r>
          </a:p>
          <a:p>
            <a:r>
              <a:rPr lang="et-EE" dirty="0" smtClean="0"/>
              <a:t>Vahendav mõju: mida enam lummatud inimesed olid, seda enam negatiivne meeleolu vähenes, mis omakorda viis vähema </a:t>
            </a:r>
            <a:r>
              <a:rPr lang="et-EE" dirty="0" err="1" smtClean="0"/>
              <a:t>rumineerimiseni</a:t>
            </a:r>
            <a:endParaRPr lang="et-EE" dirty="0" smtClean="0"/>
          </a:p>
        </p:txBody>
      </p:sp>
      <p:sp>
        <p:nvSpPr>
          <p:cNvPr id="4" name="TextBox 3"/>
          <p:cNvSpPr txBox="1"/>
          <p:nvPr/>
        </p:nvSpPr>
        <p:spPr>
          <a:xfrm>
            <a:off x="574963" y="5988734"/>
            <a:ext cx="10778837" cy="646331"/>
          </a:xfrm>
          <a:prstGeom prst="rect">
            <a:avLst/>
          </a:prstGeom>
          <a:noFill/>
        </p:spPr>
        <p:txBody>
          <a:bodyPr wrap="square" rtlCol="0">
            <a:spAutoFit/>
          </a:bodyPr>
          <a:lstStyle/>
          <a:p>
            <a:r>
              <a:rPr lang="en-US" dirty="0"/>
              <a:t>Lopes, S., Lima, M., &amp; Silva, K. (2020). Nature can get it out of your mind: The rumination reducing effects of contact with nature and the mediating role of awe and mood. </a:t>
            </a:r>
            <a:r>
              <a:rPr lang="en-US" i="1" dirty="0"/>
              <a:t>Journal of Environmental Psychology</a:t>
            </a:r>
            <a:r>
              <a:rPr lang="en-US" dirty="0"/>
              <a:t>, </a:t>
            </a:r>
            <a:r>
              <a:rPr lang="en-US" i="1" dirty="0"/>
              <a:t>71</a:t>
            </a:r>
            <a:r>
              <a:rPr lang="en-US" dirty="0"/>
              <a:t>, 101489.</a:t>
            </a:r>
            <a:endParaRPr lang="et-EE" dirty="0"/>
          </a:p>
        </p:txBody>
      </p:sp>
    </p:spTree>
    <p:extLst>
      <p:ext uri="{BB962C8B-B14F-4D97-AF65-F5344CB8AC3E}">
        <p14:creationId xmlns:p14="http://schemas.microsoft.com/office/powerpoint/2010/main" val="4154914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0345" y="87213"/>
            <a:ext cx="10515600" cy="1325563"/>
          </a:xfrm>
        </p:spPr>
        <p:txBody>
          <a:bodyPr>
            <a:normAutofit/>
          </a:bodyPr>
          <a:lstStyle/>
          <a:p>
            <a:r>
              <a:rPr lang="et-EE" sz="3600" dirty="0" smtClean="0"/>
              <a:t>Me ei ole linnaeluga kohastunud: roheluse </a:t>
            </a:r>
            <a:r>
              <a:rPr lang="et-EE" sz="3600" dirty="0" smtClean="0"/>
              <a:t>restoratiiv</a:t>
            </a:r>
            <a:r>
              <a:rPr lang="en-GB" sz="3600" dirty="0" smtClean="0"/>
              <a:t>ne</a:t>
            </a:r>
            <a:r>
              <a:rPr lang="et-EE" sz="3600" dirty="0" smtClean="0"/>
              <a:t> </a:t>
            </a:r>
            <a:r>
              <a:rPr lang="et-EE" sz="3600" dirty="0" smtClean="0"/>
              <a:t>ehk </a:t>
            </a:r>
            <a:r>
              <a:rPr lang="et-EE" sz="3600" dirty="0" smtClean="0"/>
              <a:t>lõõgasta</a:t>
            </a:r>
            <a:r>
              <a:rPr lang="en-GB" sz="3600" dirty="0" smtClean="0"/>
              <a:t>v</a:t>
            </a:r>
            <a:r>
              <a:rPr lang="et-EE" sz="3600" dirty="0" smtClean="0"/>
              <a:t> </a:t>
            </a:r>
            <a:r>
              <a:rPr lang="et-EE" sz="3600" dirty="0" smtClean="0"/>
              <a:t>roll</a:t>
            </a:r>
            <a:endParaRPr lang="en-US" sz="3600" dirty="0"/>
          </a:p>
        </p:txBody>
      </p:sp>
      <p:sp>
        <p:nvSpPr>
          <p:cNvPr id="3" name="Content Placeholder 2"/>
          <p:cNvSpPr>
            <a:spLocks noGrp="1"/>
          </p:cNvSpPr>
          <p:nvPr>
            <p:ph idx="1"/>
          </p:nvPr>
        </p:nvSpPr>
        <p:spPr>
          <a:xfrm>
            <a:off x="267855" y="1412776"/>
            <a:ext cx="11591636" cy="5832648"/>
          </a:xfrm>
        </p:spPr>
        <p:txBody>
          <a:bodyPr>
            <a:noAutofit/>
          </a:bodyPr>
          <a:lstStyle/>
          <a:p>
            <a:r>
              <a:rPr lang="en-US" sz="2400" dirty="0" err="1"/>
              <a:t>Elamine</a:t>
            </a:r>
            <a:r>
              <a:rPr lang="en-US" sz="2400" dirty="0"/>
              <a:t> </a:t>
            </a:r>
            <a:r>
              <a:rPr lang="en-US" sz="2400" dirty="0" err="1"/>
              <a:t>tihedalt</a:t>
            </a:r>
            <a:r>
              <a:rPr lang="en-US" sz="2400" dirty="0"/>
              <a:t> </a:t>
            </a:r>
            <a:r>
              <a:rPr lang="en-US" sz="2400" dirty="0" err="1"/>
              <a:t>asustatud</a:t>
            </a:r>
            <a:r>
              <a:rPr lang="en-US" sz="2400" dirty="0"/>
              <a:t> </a:t>
            </a:r>
            <a:r>
              <a:rPr lang="en-US" sz="2400" dirty="0" err="1"/>
              <a:t>linnakeskkondades</a:t>
            </a:r>
            <a:r>
              <a:rPr lang="en-US" sz="2400" dirty="0"/>
              <a:t> </a:t>
            </a:r>
            <a:r>
              <a:rPr lang="en-US" sz="2400" dirty="0" err="1"/>
              <a:t>mõjub</a:t>
            </a:r>
            <a:r>
              <a:rPr lang="en-US" sz="2400" dirty="0"/>
              <a:t> </a:t>
            </a:r>
            <a:r>
              <a:rPr lang="en-US" sz="2400" dirty="0" err="1"/>
              <a:t>inimeste</a:t>
            </a:r>
            <a:r>
              <a:rPr lang="en-US" sz="2400" dirty="0"/>
              <a:t> </a:t>
            </a:r>
            <a:r>
              <a:rPr lang="en-US" sz="2400" dirty="0" err="1"/>
              <a:t>psühholoogilistele</a:t>
            </a:r>
            <a:r>
              <a:rPr lang="en-US" sz="2400" dirty="0"/>
              <a:t> ja </a:t>
            </a:r>
            <a:r>
              <a:rPr lang="en-US" sz="2400" dirty="0" err="1"/>
              <a:t>füüsilistele</a:t>
            </a:r>
            <a:r>
              <a:rPr lang="en-US" sz="2400" dirty="0"/>
              <a:t> </a:t>
            </a:r>
            <a:r>
              <a:rPr lang="en-US" sz="2400" dirty="0" err="1"/>
              <a:t>ressurssidele</a:t>
            </a:r>
            <a:r>
              <a:rPr lang="en-US" sz="2400" dirty="0"/>
              <a:t> </a:t>
            </a:r>
            <a:r>
              <a:rPr lang="en-US" sz="2400" b="1" dirty="0" err="1"/>
              <a:t>kurnavalt</a:t>
            </a:r>
            <a:endParaRPr lang="et-EE" sz="2400" b="1" dirty="0"/>
          </a:p>
          <a:p>
            <a:r>
              <a:rPr lang="en-US" sz="2400" dirty="0" err="1"/>
              <a:t>Urbaniseerunud</a:t>
            </a:r>
            <a:r>
              <a:rPr lang="en-US" sz="2400" dirty="0"/>
              <a:t> </a:t>
            </a:r>
            <a:r>
              <a:rPr lang="en-US" sz="2400" dirty="0" err="1"/>
              <a:t>ühiskondade</a:t>
            </a:r>
            <a:r>
              <a:rPr lang="en-US" sz="2400" dirty="0"/>
              <a:t> </a:t>
            </a:r>
            <a:r>
              <a:rPr lang="en-US" sz="2400" dirty="0" err="1"/>
              <a:t>suurenev</a:t>
            </a:r>
            <a:r>
              <a:rPr lang="en-US" sz="2400" dirty="0"/>
              <a:t> </a:t>
            </a:r>
            <a:r>
              <a:rPr lang="en-US" sz="2400" dirty="0" err="1"/>
              <a:t>probleem</a:t>
            </a:r>
            <a:r>
              <a:rPr lang="en-US" sz="2400" dirty="0"/>
              <a:t> on </a:t>
            </a:r>
            <a:r>
              <a:rPr lang="en-US" sz="2400" b="1" dirty="0" err="1"/>
              <a:t>akuutne</a:t>
            </a:r>
            <a:r>
              <a:rPr lang="en-US" sz="2400" b="1" dirty="0"/>
              <a:t> ja </a:t>
            </a:r>
            <a:endParaRPr lang="et-EE" sz="2400" b="1" dirty="0" smtClean="0"/>
          </a:p>
          <a:p>
            <a:pPr marL="0" indent="0">
              <a:buNone/>
            </a:pPr>
            <a:r>
              <a:rPr lang="en-US" sz="2400" b="1" dirty="0" err="1" smtClean="0"/>
              <a:t>krooniline</a:t>
            </a:r>
            <a:r>
              <a:rPr lang="en-US" sz="2400" b="1" dirty="0" smtClean="0"/>
              <a:t> </a:t>
            </a:r>
            <a:r>
              <a:rPr lang="en-US" sz="2400" b="1" dirty="0"/>
              <a:t>stress </a:t>
            </a:r>
            <a:r>
              <a:rPr lang="en-US" sz="2400" b="1" dirty="0" err="1"/>
              <a:t>ning</a:t>
            </a:r>
            <a:r>
              <a:rPr lang="en-US" sz="2400" b="1" dirty="0"/>
              <a:t> </a:t>
            </a:r>
            <a:r>
              <a:rPr lang="en-US" sz="2400" b="1" dirty="0" err="1"/>
              <a:t>ebapiisavad</a:t>
            </a:r>
            <a:r>
              <a:rPr lang="en-US" sz="2400" b="1" dirty="0"/>
              <a:t> </a:t>
            </a:r>
            <a:r>
              <a:rPr lang="en-US" sz="2400" b="1" dirty="0" err="1"/>
              <a:t>võimalused</a:t>
            </a:r>
            <a:r>
              <a:rPr lang="en-US" sz="2400" b="1" dirty="0"/>
              <a:t> </a:t>
            </a:r>
            <a:r>
              <a:rPr lang="en-US" sz="2400" b="1" dirty="0" err="1"/>
              <a:t>stressist</a:t>
            </a:r>
            <a:r>
              <a:rPr lang="en-US" sz="2400" b="1" dirty="0"/>
              <a:t> </a:t>
            </a:r>
            <a:endParaRPr lang="et-EE" sz="2400" b="1" dirty="0" smtClean="0"/>
          </a:p>
          <a:p>
            <a:pPr marL="0" indent="0">
              <a:buNone/>
            </a:pPr>
            <a:r>
              <a:rPr lang="en-US" sz="2400" b="1" dirty="0" err="1" smtClean="0"/>
              <a:t>taastumiseks</a:t>
            </a:r>
            <a:r>
              <a:rPr lang="en-US" sz="2400" dirty="0" smtClean="0"/>
              <a:t> </a:t>
            </a:r>
            <a:r>
              <a:rPr lang="en-US" sz="1600" dirty="0"/>
              <a:t>(</a:t>
            </a:r>
            <a:r>
              <a:rPr lang="en-US" sz="1600" dirty="0" err="1"/>
              <a:t>Sluiter</a:t>
            </a:r>
            <a:r>
              <a:rPr lang="en-US" sz="1600" dirty="0"/>
              <a:t>, </a:t>
            </a:r>
            <a:r>
              <a:rPr lang="en-US" sz="1600" dirty="0" err="1"/>
              <a:t>Frings-Dresen</a:t>
            </a:r>
            <a:r>
              <a:rPr lang="en-US" sz="1600" dirty="0"/>
              <a:t>, </a:t>
            </a:r>
            <a:r>
              <a:rPr lang="en-US" sz="1600" dirty="0" err="1"/>
              <a:t>Meijman</a:t>
            </a:r>
            <a:r>
              <a:rPr lang="en-US" sz="1600" dirty="0"/>
              <a:t>, &amp; van der </a:t>
            </a:r>
            <a:r>
              <a:rPr lang="en-US" sz="1600" dirty="0" err="1"/>
              <a:t>Beek</a:t>
            </a:r>
            <a:r>
              <a:rPr lang="en-US" sz="1600" dirty="0"/>
              <a:t>, 2000)</a:t>
            </a:r>
            <a:endParaRPr lang="et-EE" sz="2400" dirty="0"/>
          </a:p>
          <a:p>
            <a:r>
              <a:rPr lang="en-US" sz="2400" dirty="0" err="1"/>
              <a:t>Linnakeskkonna</a:t>
            </a:r>
            <a:r>
              <a:rPr lang="en-US" sz="2400" dirty="0"/>
              <a:t> </a:t>
            </a:r>
            <a:r>
              <a:rPr lang="en-US" sz="2400" dirty="0" err="1"/>
              <a:t>stressiallikate</a:t>
            </a:r>
            <a:r>
              <a:rPr lang="en-US" sz="2400" dirty="0"/>
              <a:t> </a:t>
            </a:r>
            <a:r>
              <a:rPr lang="en-US" sz="2400" dirty="0" err="1"/>
              <a:t>kumulatiivne</a:t>
            </a:r>
            <a:r>
              <a:rPr lang="en-US" sz="2400" dirty="0"/>
              <a:t> </a:t>
            </a:r>
            <a:r>
              <a:rPr lang="en-US" sz="2400" dirty="0" err="1"/>
              <a:t>mõju</a:t>
            </a:r>
            <a:r>
              <a:rPr lang="en-US" sz="2400" dirty="0"/>
              <a:t> </a:t>
            </a:r>
            <a:r>
              <a:rPr lang="en-US" sz="2400" dirty="0" err="1"/>
              <a:t>eeldab</a:t>
            </a:r>
            <a:r>
              <a:rPr lang="en-US" sz="2400" dirty="0"/>
              <a:t> </a:t>
            </a:r>
            <a:endParaRPr lang="et-EE" sz="2400" dirty="0" smtClean="0"/>
          </a:p>
          <a:p>
            <a:pPr marL="0" indent="0">
              <a:buNone/>
            </a:pPr>
            <a:r>
              <a:rPr lang="en-US" sz="2400" dirty="0" err="1" smtClean="0"/>
              <a:t>psühholoogilise</a:t>
            </a:r>
            <a:r>
              <a:rPr lang="en-US" sz="2400" dirty="0" smtClean="0"/>
              <a:t> </a:t>
            </a:r>
            <a:r>
              <a:rPr lang="en-US" sz="2400" dirty="0" err="1"/>
              <a:t>taastumise</a:t>
            </a:r>
            <a:r>
              <a:rPr lang="en-US" sz="2400" dirty="0"/>
              <a:t> </a:t>
            </a:r>
            <a:r>
              <a:rPr lang="en-US" sz="2400" dirty="0" err="1"/>
              <a:t>võimalusi</a:t>
            </a:r>
            <a:r>
              <a:rPr lang="en-US" sz="2400" dirty="0"/>
              <a:t>, </a:t>
            </a:r>
            <a:r>
              <a:rPr lang="en-US" sz="2400" dirty="0" err="1"/>
              <a:t>vältimaks</a:t>
            </a:r>
            <a:r>
              <a:rPr lang="en-US" sz="2400" dirty="0"/>
              <a:t> </a:t>
            </a:r>
            <a:r>
              <a:rPr lang="en-US" sz="2400" dirty="0" err="1"/>
              <a:t>tervisekahjustusi</a:t>
            </a:r>
            <a:r>
              <a:rPr lang="en-US" sz="2400" dirty="0"/>
              <a:t> </a:t>
            </a:r>
            <a:endParaRPr lang="et-EE" sz="2400" dirty="0" smtClean="0"/>
          </a:p>
          <a:p>
            <a:pPr marL="0" indent="0">
              <a:buNone/>
            </a:pPr>
            <a:r>
              <a:rPr lang="en-US" sz="1600" dirty="0" smtClean="0"/>
              <a:t>(</a:t>
            </a:r>
            <a:r>
              <a:rPr lang="en-US" sz="1600" dirty="0" err="1"/>
              <a:t>Hartig</a:t>
            </a:r>
            <a:r>
              <a:rPr lang="en-US" sz="1600" dirty="0"/>
              <a:t> &amp; </a:t>
            </a:r>
            <a:r>
              <a:rPr lang="en-US" sz="1600" dirty="0" err="1"/>
              <a:t>Staats</a:t>
            </a:r>
            <a:r>
              <a:rPr lang="en-US" sz="1600" dirty="0"/>
              <a:t>, 2006). </a:t>
            </a:r>
            <a:endParaRPr lang="et-EE" sz="2400" dirty="0"/>
          </a:p>
          <a:p>
            <a:r>
              <a:rPr lang="et-EE" sz="2400" dirty="0"/>
              <a:t>Andmeid linnaroheluse </a:t>
            </a:r>
            <a:r>
              <a:rPr lang="et-EE" sz="2400" dirty="0" err="1"/>
              <a:t>restoratiivsete</a:t>
            </a:r>
            <a:r>
              <a:rPr lang="et-EE" sz="2400" dirty="0"/>
              <a:t> mõjude, s.t.</a:t>
            </a:r>
            <a:r>
              <a:rPr lang="en-US" sz="2400" dirty="0"/>
              <a:t> </a:t>
            </a:r>
            <a:r>
              <a:rPr lang="en-US" sz="2400" b="1" dirty="0" err="1"/>
              <a:t>stressi</a:t>
            </a:r>
            <a:r>
              <a:rPr lang="en-US" sz="2400" b="1" dirty="0"/>
              <a:t> </a:t>
            </a:r>
            <a:endParaRPr lang="et-EE" sz="2400" b="1" dirty="0" smtClean="0"/>
          </a:p>
          <a:p>
            <a:pPr marL="0" indent="0">
              <a:buNone/>
            </a:pPr>
            <a:r>
              <a:rPr lang="en-US" sz="2400" b="1" dirty="0" err="1" smtClean="0"/>
              <a:t>vähendavate</a:t>
            </a:r>
            <a:r>
              <a:rPr lang="en-US" sz="2400" b="1" dirty="0"/>
              <a:t>, </a:t>
            </a:r>
            <a:r>
              <a:rPr lang="en-US" sz="2400" b="1" dirty="0" err="1"/>
              <a:t>lõõgastavate</a:t>
            </a:r>
            <a:r>
              <a:rPr lang="en-US" sz="2400" b="1" dirty="0"/>
              <a:t>, </a:t>
            </a:r>
            <a:r>
              <a:rPr lang="en-US" sz="2400" b="1" dirty="0" err="1"/>
              <a:t>tähelepanuressurssi</a:t>
            </a:r>
            <a:r>
              <a:rPr lang="en-US" sz="2400" b="1" dirty="0"/>
              <a:t> </a:t>
            </a:r>
            <a:r>
              <a:rPr lang="en-US" sz="2400" b="1" dirty="0" err="1"/>
              <a:t>taastavate</a:t>
            </a:r>
            <a:r>
              <a:rPr lang="en-US" sz="2400" b="1" dirty="0"/>
              <a:t>, </a:t>
            </a:r>
            <a:endParaRPr lang="et-EE" sz="2400" b="1" dirty="0" smtClean="0"/>
          </a:p>
          <a:p>
            <a:pPr marL="0" indent="0">
              <a:buNone/>
            </a:pPr>
            <a:r>
              <a:rPr lang="en-US" sz="2400" b="1" dirty="0" err="1" smtClean="0"/>
              <a:t>meeleolu</a:t>
            </a:r>
            <a:r>
              <a:rPr lang="en-US" sz="2400" b="1" dirty="0" smtClean="0"/>
              <a:t> </a:t>
            </a:r>
            <a:r>
              <a:rPr lang="en-US" sz="2400" b="1" dirty="0"/>
              <a:t>ja </a:t>
            </a:r>
            <a:r>
              <a:rPr lang="en-US" sz="2400" b="1" dirty="0" err="1"/>
              <a:t>kon</a:t>
            </a:r>
            <a:r>
              <a:rPr lang="et-EE" sz="2400" b="1" dirty="0"/>
              <a:t>t</a:t>
            </a:r>
            <a:r>
              <a:rPr lang="en-US" sz="2400" b="1" dirty="0" err="1"/>
              <a:t>sentratsioonvõimet</a:t>
            </a:r>
            <a:r>
              <a:rPr lang="en-US" sz="2400" b="1" dirty="0"/>
              <a:t> </a:t>
            </a:r>
            <a:r>
              <a:rPr lang="en-US" sz="2400" b="1" dirty="0" err="1"/>
              <a:t>parandavate</a:t>
            </a:r>
            <a:r>
              <a:rPr lang="en-US" sz="2400" b="1" dirty="0"/>
              <a:t> </a:t>
            </a:r>
            <a:r>
              <a:rPr lang="et-EE" sz="2400" b="1" dirty="0"/>
              <a:t>efektide </a:t>
            </a:r>
            <a:r>
              <a:rPr lang="et-EE" sz="2400" dirty="0"/>
              <a:t>kohta </a:t>
            </a:r>
            <a:endParaRPr lang="et-EE" sz="2400" dirty="0" smtClean="0"/>
          </a:p>
          <a:p>
            <a:pPr marL="0" indent="0">
              <a:buNone/>
            </a:pPr>
            <a:r>
              <a:rPr lang="et-EE" sz="2400" dirty="0" smtClean="0"/>
              <a:t>on </a:t>
            </a:r>
            <a:r>
              <a:rPr lang="et-EE" sz="2400" dirty="0"/>
              <a:t>liiga palju, et neid ignoreerida</a:t>
            </a:r>
            <a:r>
              <a:rPr lang="en-US" sz="2400" dirty="0"/>
              <a:t> </a:t>
            </a:r>
            <a:r>
              <a:rPr lang="en-US" sz="1600" dirty="0"/>
              <a:t>(</a:t>
            </a:r>
            <a:r>
              <a:rPr lang="en-US" sz="1600" dirty="0" err="1"/>
              <a:t>vt</a:t>
            </a:r>
            <a:r>
              <a:rPr lang="en-US" sz="1600" dirty="0"/>
              <a:t> </a:t>
            </a:r>
            <a:r>
              <a:rPr lang="en-US" sz="1600" dirty="0" err="1"/>
              <a:t>nt</a:t>
            </a:r>
            <a:r>
              <a:rPr lang="en-US" sz="1600" dirty="0"/>
              <a:t> Bowler et al, 2010; Velarde, Fry, &amp; </a:t>
            </a:r>
            <a:r>
              <a:rPr lang="en-US" sz="1600" dirty="0" err="1"/>
              <a:t>Tveit</a:t>
            </a:r>
            <a:r>
              <a:rPr lang="en-US" sz="1600" dirty="0"/>
              <a:t>, 2007; </a:t>
            </a:r>
            <a:r>
              <a:rPr lang="en-US" sz="1600" dirty="0" err="1"/>
              <a:t>Hartig</a:t>
            </a:r>
            <a:r>
              <a:rPr lang="en-US" sz="1600" dirty="0"/>
              <a:t>, Evans, </a:t>
            </a:r>
            <a:r>
              <a:rPr lang="en-US" sz="1600" dirty="0" err="1"/>
              <a:t>Jamner</a:t>
            </a:r>
            <a:r>
              <a:rPr lang="en-US" sz="1600" dirty="0"/>
              <a:t>, Davis, &amp; </a:t>
            </a:r>
            <a:r>
              <a:rPr lang="en-US" sz="1600" dirty="0" err="1"/>
              <a:t>Gärling</a:t>
            </a:r>
            <a:r>
              <a:rPr lang="en-US" sz="1600" dirty="0"/>
              <a:t>, 2003; </a:t>
            </a:r>
            <a:r>
              <a:rPr lang="en-US" sz="1600" dirty="0" err="1"/>
              <a:t>Karmanov</a:t>
            </a:r>
            <a:r>
              <a:rPr lang="en-US" sz="1600" dirty="0"/>
              <a:t> &amp; Hamel, 2008; van den Berg, </a:t>
            </a:r>
            <a:r>
              <a:rPr lang="en-US" sz="1600" dirty="0" err="1"/>
              <a:t>Koole</a:t>
            </a:r>
            <a:r>
              <a:rPr lang="en-US" sz="1600" dirty="0"/>
              <a:t>, &amp; van der </a:t>
            </a:r>
            <a:r>
              <a:rPr lang="en-US" sz="1600" dirty="0" err="1"/>
              <a:t>Wulp</a:t>
            </a:r>
            <a:r>
              <a:rPr lang="en-US" sz="1600" dirty="0"/>
              <a:t>, 2003; </a:t>
            </a:r>
            <a:r>
              <a:rPr lang="en-US" sz="1600" dirty="0" err="1"/>
              <a:t>Björk</a:t>
            </a:r>
            <a:r>
              <a:rPr lang="en-US" sz="1600" dirty="0"/>
              <a:t> et al., 2008; </a:t>
            </a:r>
            <a:r>
              <a:rPr lang="en-US" sz="1600" dirty="0" err="1"/>
              <a:t>Laumann</a:t>
            </a:r>
            <a:r>
              <a:rPr lang="en-US" sz="1600" dirty="0"/>
              <a:t>, </a:t>
            </a:r>
            <a:r>
              <a:rPr lang="en-US" sz="1600" dirty="0" err="1"/>
              <a:t>Gärling</a:t>
            </a:r>
            <a:r>
              <a:rPr lang="en-US" sz="1600" dirty="0"/>
              <a:t>, &amp; </a:t>
            </a:r>
            <a:r>
              <a:rPr lang="en-US" sz="1600" dirty="0" err="1"/>
              <a:t>Stormark</a:t>
            </a:r>
            <a:r>
              <a:rPr lang="en-US" sz="1600" dirty="0"/>
              <a:t>, 2003; Kaplan &amp; Kaplan, 1989). </a:t>
            </a:r>
            <a:endParaRPr lang="et-EE" sz="2400" dirty="0"/>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77070" y="1893456"/>
            <a:ext cx="3130072" cy="4085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47724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8483" y="188640"/>
            <a:ext cx="9222661" cy="1143000"/>
          </a:xfrm>
        </p:spPr>
        <p:txBody>
          <a:bodyPr>
            <a:normAutofit/>
          </a:bodyPr>
          <a:lstStyle/>
          <a:p>
            <a:r>
              <a:rPr lang="et-EE" sz="3600" dirty="0"/>
              <a:t>Miks on vaja stressi vähendada?</a:t>
            </a:r>
            <a:endParaRPr lang="en-US" sz="3600" dirty="0"/>
          </a:p>
        </p:txBody>
      </p:sp>
      <p:sp>
        <p:nvSpPr>
          <p:cNvPr id="3" name="Content Placeholder 2"/>
          <p:cNvSpPr>
            <a:spLocks noGrp="1"/>
          </p:cNvSpPr>
          <p:nvPr>
            <p:ph idx="1"/>
          </p:nvPr>
        </p:nvSpPr>
        <p:spPr>
          <a:xfrm>
            <a:off x="665018" y="1556792"/>
            <a:ext cx="10861964" cy="5112568"/>
          </a:xfrm>
        </p:spPr>
        <p:txBody>
          <a:bodyPr>
            <a:normAutofit fontScale="92500" lnSpcReduction="10000"/>
          </a:bodyPr>
          <a:lstStyle/>
          <a:p>
            <a:r>
              <a:rPr lang="et-EE" dirty="0" smtClean="0"/>
              <a:t>S</a:t>
            </a:r>
            <a:r>
              <a:rPr lang="en-US" dirty="0" err="1" smtClean="0"/>
              <a:t>tressiseisundid</a:t>
            </a:r>
            <a:r>
              <a:rPr lang="en-US" dirty="0" smtClean="0"/>
              <a:t> </a:t>
            </a:r>
            <a:r>
              <a:rPr lang="et-EE" dirty="0" smtClean="0"/>
              <a:t>seostuvad </a:t>
            </a:r>
            <a:r>
              <a:rPr lang="en-US" dirty="0" err="1" smtClean="0"/>
              <a:t>erinevate</a:t>
            </a:r>
            <a:r>
              <a:rPr lang="en-US" dirty="0" smtClean="0"/>
              <a:t> </a:t>
            </a:r>
            <a:r>
              <a:rPr lang="en-US" dirty="0" err="1"/>
              <a:t>psüühiliste</a:t>
            </a:r>
            <a:r>
              <a:rPr lang="en-US" dirty="0"/>
              <a:t> </a:t>
            </a:r>
            <a:r>
              <a:rPr lang="en-US" dirty="0" err="1"/>
              <a:t>häirete</a:t>
            </a:r>
            <a:r>
              <a:rPr lang="en-US" dirty="0"/>
              <a:t> (</a:t>
            </a:r>
            <a:r>
              <a:rPr lang="en-US" dirty="0" err="1"/>
              <a:t>nt</a:t>
            </a:r>
            <a:r>
              <a:rPr lang="en-US" dirty="0"/>
              <a:t> </a:t>
            </a:r>
            <a:r>
              <a:rPr lang="en-US" dirty="0" err="1"/>
              <a:t>läbipõlemine</a:t>
            </a:r>
            <a:r>
              <a:rPr lang="en-US" dirty="0"/>
              <a:t>, </a:t>
            </a:r>
            <a:r>
              <a:rPr lang="en-US" dirty="0" err="1"/>
              <a:t>depressioon</a:t>
            </a:r>
            <a:r>
              <a:rPr lang="en-US" dirty="0"/>
              <a:t>, </a:t>
            </a:r>
            <a:r>
              <a:rPr lang="en-US" dirty="0" err="1"/>
              <a:t>ärevushäired</a:t>
            </a:r>
            <a:r>
              <a:rPr lang="en-US" dirty="0"/>
              <a:t>), </a:t>
            </a:r>
            <a:r>
              <a:rPr lang="en-US" dirty="0" err="1"/>
              <a:t>samuti</a:t>
            </a:r>
            <a:r>
              <a:rPr lang="en-US" dirty="0"/>
              <a:t> </a:t>
            </a:r>
            <a:r>
              <a:rPr lang="en-US" dirty="0" err="1"/>
              <a:t>füüsiliste</a:t>
            </a:r>
            <a:r>
              <a:rPr lang="en-US" dirty="0"/>
              <a:t> </a:t>
            </a:r>
            <a:r>
              <a:rPr lang="en-US" dirty="0" err="1"/>
              <a:t>haigustega</a:t>
            </a:r>
            <a:r>
              <a:rPr lang="en-US" dirty="0"/>
              <a:t> - </a:t>
            </a:r>
            <a:r>
              <a:rPr lang="en-US" dirty="0" err="1"/>
              <a:t>nt</a:t>
            </a:r>
            <a:r>
              <a:rPr lang="en-US" dirty="0"/>
              <a:t> </a:t>
            </a:r>
            <a:r>
              <a:rPr lang="en-US" dirty="0" err="1"/>
              <a:t>kardiovaskulaarsete</a:t>
            </a:r>
            <a:r>
              <a:rPr lang="en-US" dirty="0"/>
              <a:t>, </a:t>
            </a:r>
            <a:r>
              <a:rPr lang="en-US" dirty="0" err="1"/>
              <a:t>gastroenteroloogiliste</a:t>
            </a:r>
            <a:r>
              <a:rPr lang="en-US" dirty="0"/>
              <a:t>, </a:t>
            </a:r>
            <a:r>
              <a:rPr lang="en-US" dirty="0" err="1"/>
              <a:t>immunoloogiliste</a:t>
            </a:r>
            <a:r>
              <a:rPr lang="en-US" dirty="0"/>
              <a:t> ja </a:t>
            </a:r>
            <a:r>
              <a:rPr lang="en-US" dirty="0" err="1"/>
              <a:t>neuroloogiliste</a:t>
            </a:r>
            <a:r>
              <a:rPr lang="en-US" dirty="0"/>
              <a:t> </a:t>
            </a:r>
            <a:r>
              <a:rPr lang="en-US" dirty="0" err="1"/>
              <a:t>haigustega</a:t>
            </a:r>
            <a:r>
              <a:rPr lang="en-US" dirty="0"/>
              <a:t> </a:t>
            </a:r>
            <a:r>
              <a:rPr lang="en-US" sz="2300" dirty="0"/>
              <a:t>(Nilsson, Sangster &amp; </a:t>
            </a:r>
            <a:r>
              <a:rPr lang="en-US" sz="2300" dirty="0" err="1"/>
              <a:t>Konijnendijk</a:t>
            </a:r>
            <a:r>
              <a:rPr lang="en-US" sz="2300" dirty="0"/>
              <a:t>, 2011</a:t>
            </a:r>
            <a:r>
              <a:rPr lang="en-US" sz="2300" dirty="0" smtClean="0"/>
              <a:t>)</a:t>
            </a:r>
            <a:endParaRPr lang="et-EE" sz="2300" dirty="0"/>
          </a:p>
          <a:p>
            <a:r>
              <a:rPr lang="en-US" dirty="0" err="1" smtClean="0"/>
              <a:t>Seega</a:t>
            </a:r>
            <a:r>
              <a:rPr lang="en-US" dirty="0" smtClean="0"/>
              <a:t> </a:t>
            </a:r>
            <a:r>
              <a:rPr lang="en-US" dirty="0"/>
              <a:t>on </a:t>
            </a:r>
            <a:r>
              <a:rPr lang="en-US" dirty="0" err="1"/>
              <a:t>stressiennetus</a:t>
            </a:r>
            <a:r>
              <a:rPr lang="en-US" dirty="0"/>
              <a:t> </a:t>
            </a:r>
            <a:r>
              <a:rPr lang="en-US" b="1" dirty="0" err="1"/>
              <a:t>tervise</a:t>
            </a:r>
            <a:r>
              <a:rPr lang="en-US" b="1" dirty="0"/>
              <a:t> </a:t>
            </a:r>
            <a:r>
              <a:rPr lang="en-US" b="1" dirty="0" err="1"/>
              <a:t>tagamise</a:t>
            </a:r>
            <a:r>
              <a:rPr lang="en-US" b="1" dirty="0"/>
              <a:t> </a:t>
            </a:r>
            <a:r>
              <a:rPr lang="en-US" dirty="0" err="1"/>
              <a:t>juures</a:t>
            </a:r>
            <a:r>
              <a:rPr lang="en-US" dirty="0"/>
              <a:t> </a:t>
            </a:r>
            <a:r>
              <a:rPr lang="en-US" dirty="0" err="1"/>
              <a:t>keskne</a:t>
            </a:r>
            <a:r>
              <a:rPr lang="en-US" dirty="0"/>
              <a:t> </a:t>
            </a:r>
            <a:r>
              <a:rPr lang="en-US" dirty="0" err="1" smtClean="0"/>
              <a:t>küsimus</a:t>
            </a:r>
            <a:endParaRPr lang="et-EE" dirty="0" smtClean="0"/>
          </a:p>
          <a:p>
            <a:r>
              <a:rPr lang="en-US" dirty="0" err="1" smtClean="0"/>
              <a:t>Avalik</a:t>
            </a:r>
            <a:r>
              <a:rPr lang="en-US" dirty="0" smtClean="0"/>
              <a:t> </a:t>
            </a:r>
            <a:r>
              <a:rPr lang="en-US" dirty="0" err="1"/>
              <a:t>ruum</a:t>
            </a:r>
            <a:r>
              <a:rPr lang="en-US" dirty="0"/>
              <a:t> ja </a:t>
            </a:r>
            <a:r>
              <a:rPr lang="en-US" dirty="0" err="1"/>
              <a:t>looduslikud</a:t>
            </a:r>
            <a:r>
              <a:rPr lang="en-US" dirty="0"/>
              <a:t> </a:t>
            </a:r>
            <a:r>
              <a:rPr lang="en-US" dirty="0" err="1"/>
              <a:t>pargialad</a:t>
            </a:r>
            <a:r>
              <a:rPr lang="en-US" dirty="0"/>
              <a:t> </a:t>
            </a:r>
            <a:r>
              <a:rPr lang="en-US" dirty="0" err="1"/>
              <a:t>pälvivad</a:t>
            </a:r>
            <a:r>
              <a:rPr lang="en-US" dirty="0"/>
              <a:t> </a:t>
            </a:r>
            <a:r>
              <a:rPr lang="en-US" dirty="0" err="1"/>
              <a:t>selles</a:t>
            </a:r>
            <a:r>
              <a:rPr lang="en-US" dirty="0"/>
              <a:t> </a:t>
            </a:r>
            <a:r>
              <a:rPr lang="en-US" dirty="0" err="1"/>
              <a:t>kontekstis</a:t>
            </a:r>
            <a:r>
              <a:rPr lang="en-US" dirty="0"/>
              <a:t> </a:t>
            </a:r>
            <a:r>
              <a:rPr lang="en-US" i="1" dirty="0" err="1"/>
              <a:t>salutogeeniliste</a:t>
            </a:r>
            <a:r>
              <a:rPr lang="en-US" i="1" dirty="0"/>
              <a:t> </a:t>
            </a:r>
            <a:r>
              <a:rPr lang="en-US" dirty="0" err="1"/>
              <a:t>ehk</a:t>
            </a:r>
            <a:r>
              <a:rPr lang="en-US" dirty="0"/>
              <a:t> </a:t>
            </a:r>
            <a:r>
              <a:rPr lang="en-US" dirty="0" err="1"/>
              <a:t>tervist</a:t>
            </a:r>
            <a:r>
              <a:rPr lang="en-US" dirty="0"/>
              <a:t> ja </a:t>
            </a:r>
            <a:r>
              <a:rPr lang="en-US" dirty="0" err="1"/>
              <a:t>psühholoogilist</a:t>
            </a:r>
            <a:r>
              <a:rPr lang="en-US" dirty="0"/>
              <a:t> </a:t>
            </a:r>
            <a:r>
              <a:rPr lang="en-US" dirty="0" err="1"/>
              <a:t>heaolu</a:t>
            </a:r>
            <a:r>
              <a:rPr lang="en-US" dirty="0"/>
              <a:t> </a:t>
            </a:r>
            <a:r>
              <a:rPr lang="en-US" dirty="0" err="1"/>
              <a:t>taastavate</a:t>
            </a:r>
            <a:r>
              <a:rPr lang="en-US" dirty="0"/>
              <a:t> </a:t>
            </a:r>
            <a:r>
              <a:rPr lang="en-US" dirty="0" err="1"/>
              <a:t>ressursidena</a:t>
            </a:r>
            <a:r>
              <a:rPr lang="en-US" dirty="0"/>
              <a:t> </a:t>
            </a:r>
            <a:r>
              <a:rPr lang="en-US" dirty="0" err="1"/>
              <a:t>aina</a:t>
            </a:r>
            <a:r>
              <a:rPr lang="en-US" dirty="0"/>
              <a:t> </a:t>
            </a:r>
            <a:r>
              <a:rPr lang="en-US" dirty="0" err="1"/>
              <a:t>enam</a:t>
            </a:r>
            <a:r>
              <a:rPr lang="en-US" dirty="0"/>
              <a:t> </a:t>
            </a:r>
            <a:r>
              <a:rPr lang="en-US" dirty="0" err="1"/>
              <a:t>tähelepanu</a:t>
            </a:r>
            <a:r>
              <a:rPr lang="en-US" dirty="0"/>
              <a:t> </a:t>
            </a:r>
            <a:r>
              <a:rPr lang="en-US" sz="2000" dirty="0"/>
              <a:t>(van den Berg, </a:t>
            </a:r>
            <a:r>
              <a:rPr lang="en-US" sz="2000" dirty="0" err="1"/>
              <a:t>Hartig</a:t>
            </a:r>
            <a:r>
              <a:rPr lang="en-US" sz="2000" dirty="0"/>
              <a:t>, &amp; </a:t>
            </a:r>
            <a:r>
              <a:rPr lang="en-US" sz="2000" dirty="0" err="1"/>
              <a:t>Staats</a:t>
            </a:r>
            <a:r>
              <a:rPr lang="en-US" sz="2000" dirty="0"/>
              <a:t>, 2007; Bell et al., 2008). </a:t>
            </a:r>
            <a:endParaRPr lang="et-EE" sz="2000" dirty="0"/>
          </a:p>
          <a:p>
            <a:r>
              <a:rPr lang="en-US" dirty="0" smtClean="0"/>
              <a:t>On </a:t>
            </a:r>
            <a:r>
              <a:rPr lang="en-US" dirty="0" err="1"/>
              <a:t>leitud</a:t>
            </a:r>
            <a:r>
              <a:rPr lang="en-US" dirty="0"/>
              <a:t>, </a:t>
            </a:r>
            <a:r>
              <a:rPr lang="en-US" b="1" dirty="0"/>
              <a:t>et </a:t>
            </a:r>
            <a:r>
              <a:rPr lang="en-US" b="1" dirty="0" err="1"/>
              <a:t>looduslikud</a:t>
            </a:r>
            <a:r>
              <a:rPr lang="en-US" b="1" dirty="0"/>
              <a:t> </a:t>
            </a:r>
            <a:r>
              <a:rPr lang="en-US" b="1" dirty="0" err="1"/>
              <a:t>restoratiivsed</a:t>
            </a:r>
            <a:r>
              <a:rPr lang="en-US" b="1" dirty="0"/>
              <a:t> </a:t>
            </a:r>
            <a:r>
              <a:rPr lang="en-US" b="1" dirty="0" err="1"/>
              <a:t>alad</a:t>
            </a:r>
            <a:r>
              <a:rPr lang="en-US" dirty="0"/>
              <a:t> </a:t>
            </a:r>
            <a:r>
              <a:rPr lang="en-US" dirty="0" err="1"/>
              <a:t>ületavad</a:t>
            </a:r>
            <a:r>
              <a:rPr lang="en-US" dirty="0"/>
              <a:t> </a:t>
            </a:r>
            <a:r>
              <a:rPr lang="en-US" dirty="0" err="1"/>
              <a:t>meelelahutuse</a:t>
            </a:r>
            <a:r>
              <a:rPr lang="en-US" dirty="0"/>
              <a:t>, </a:t>
            </a:r>
            <a:r>
              <a:rPr lang="en-US" dirty="0" err="1"/>
              <a:t>tehisliku</a:t>
            </a:r>
            <a:r>
              <a:rPr lang="en-US" dirty="0"/>
              <a:t> </a:t>
            </a:r>
            <a:r>
              <a:rPr lang="en-US" dirty="0" err="1"/>
              <a:t>linnaruumi</a:t>
            </a:r>
            <a:r>
              <a:rPr lang="en-US" dirty="0"/>
              <a:t> ja </a:t>
            </a:r>
            <a:r>
              <a:rPr lang="en-US" dirty="0" err="1"/>
              <a:t>spordisaalid</a:t>
            </a:r>
            <a:r>
              <a:rPr lang="en-US" dirty="0"/>
              <a:t> </a:t>
            </a:r>
            <a:r>
              <a:rPr lang="en-US" dirty="0" err="1"/>
              <a:t>oma</a:t>
            </a:r>
            <a:r>
              <a:rPr lang="en-US" dirty="0"/>
              <a:t> </a:t>
            </a:r>
            <a:r>
              <a:rPr lang="en-US" dirty="0" err="1"/>
              <a:t>tajutud</a:t>
            </a:r>
            <a:r>
              <a:rPr lang="en-US" dirty="0"/>
              <a:t> </a:t>
            </a:r>
            <a:r>
              <a:rPr lang="en-US" dirty="0" err="1"/>
              <a:t>psühholoogilist</a:t>
            </a:r>
            <a:r>
              <a:rPr lang="en-US" dirty="0"/>
              <a:t> </a:t>
            </a:r>
            <a:r>
              <a:rPr lang="en-US" dirty="0" err="1"/>
              <a:t>heaolu</a:t>
            </a:r>
            <a:r>
              <a:rPr lang="en-US" dirty="0"/>
              <a:t> ja </a:t>
            </a:r>
            <a:r>
              <a:rPr lang="en-US" dirty="0" err="1"/>
              <a:t>tähelepanuressurssi</a:t>
            </a:r>
            <a:r>
              <a:rPr lang="en-US" dirty="0"/>
              <a:t> </a:t>
            </a:r>
            <a:r>
              <a:rPr lang="en-US" dirty="0" err="1"/>
              <a:t>taastava</a:t>
            </a:r>
            <a:r>
              <a:rPr lang="en-US" dirty="0"/>
              <a:t> </a:t>
            </a:r>
            <a:r>
              <a:rPr lang="en-US" dirty="0" err="1"/>
              <a:t>potentsiaali</a:t>
            </a:r>
            <a:r>
              <a:rPr lang="en-US" dirty="0"/>
              <a:t> </a:t>
            </a:r>
            <a:r>
              <a:rPr lang="en-US" dirty="0" err="1" smtClean="0"/>
              <a:t>poolest</a:t>
            </a:r>
            <a:endParaRPr lang="et-EE" dirty="0" smtClean="0"/>
          </a:p>
          <a:p>
            <a:r>
              <a:rPr lang="en-US" dirty="0" err="1" smtClean="0"/>
              <a:t>Eriti</a:t>
            </a:r>
            <a:r>
              <a:rPr lang="en-US" dirty="0" smtClean="0"/>
              <a:t> </a:t>
            </a:r>
            <a:r>
              <a:rPr lang="en-US" dirty="0" err="1"/>
              <a:t>rõhutatakse</a:t>
            </a:r>
            <a:r>
              <a:rPr lang="en-US" dirty="0"/>
              <a:t> </a:t>
            </a:r>
            <a:r>
              <a:rPr lang="en-US" dirty="0" err="1"/>
              <a:t>nn</a:t>
            </a:r>
            <a:r>
              <a:rPr lang="en-US" dirty="0"/>
              <a:t> </a:t>
            </a:r>
            <a:r>
              <a:rPr lang="en-US" b="1" dirty="0"/>
              <a:t>“</a:t>
            </a:r>
            <a:r>
              <a:rPr lang="en-US" b="1" dirty="0" err="1"/>
              <a:t>siniste</a:t>
            </a:r>
            <a:r>
              <a:rPr lang="en-US" b="1" dirty="0"/>
              <a:t> </a:t>
            </a:r>
            <a:r>
              <a:rPr lang="en-US" b="1" dirty="0" err="1"/>
              <a:t>alade</a:t>
            </a:r>
            <a:r>
              <a:rPr lang="en-US" b="1" dirty="0"/>
              <a:t> “(“blue spaces”) </a:t>
            </a:r>
            <a:r>
              <a:rPr lang="en-US" dirty="0" err="1"/>
              <a:t>ehk</a:t>
            </a:r>
            <a:r>
              <a:rPr lang="en-US" dirty="0"/>
              <a:t> </a:t>
            </a:r>
            <a:r>
              <a:rPr lang="en-US" dirty="0" err="1"/>
              <a:t>jõeäärte</a:t>
            </a:r>
            <a:r>
              <a:rPr lang="en-US" dirty="0"/>
              <a:t> ja </a:t>
            </a:r>
            <a:r>
              <a:rPr lang="en-US" dirty="0" err="1"/>
              <a:t>mererandade</a:t>
            </a:r>
            <a:r>
              <a:rPr lang="en-US" dirty="0"/>
              <a:t> </a:t>
            </a:r>
            <a:r>
              <a:rPr lang="en-US" dirty="0" err="1"/>
              <a:t>psühholoogiliselt</a:t>
            </a:r>
            <a:r>
              <a:rPr lang="en-US" dirty="0"/>
              <a:t> </a:t>
            </a:r>
            <a:r>
              <a:rPr lang="en-US" dirty="0" err="1"/>
              <a:t>restoratiivset</a:t>
            </a:r>
            <a:r>
              <a:rPr lang="en-US" dirty="0"/>
              <a:t> </a:t>
            </a:r>
            <a:r>
              <a:rPr lang="en-US" dirty="0" err="1"/>
              <a:t>mõju</a:t>
            </a:r>
            <a:r>
              <a:rPr lang="en-US" dirty="0"/>
              <a:t> </a:t>
            </a:r>
            <a:r>
              <a:rPr lang="en-US" sz="2300" dirty="0"/>
              <a:t>(</a:t>
            </a:r>
            <a:r>
              <a:rPr lang="en-US" sz="2300" dirty="0" err="1"/>
              <a:t>Laumann</a:t>
            </a:r>
            <a:r>
              <a:rPr lang="en-US" sz="2300" dirty="0"/>
              <a:t>, </a:t>
            </a:r>
            <a:r>
              <a:rPr lang="en-US" sz="2300" dirty="0" err="1"/>
              <a:t>Garling</a:t>
            </a:r>
            <a:r>
              <a:rPr lang="en-US" sz="2300" dirty="0"/>
              <a:t>, &amp; </a:t>
            </a:r>
            <a:r>
              <a:rPr lang="en-US" sz="2300" dirty="0" err="1"/>
              <a:t>Stormark</a:t>
            </a:r>
            <a:r>
              <a:rPr lang="en-US" sz="2300" dirty="0"/>
              <a:t>, 2001; White et al., 2010; </a:t>
            </a:r>
            <a:r>
              <a:rPr lang="en-US" sz="2300" dirty="0" err="1"/>
              <a:t>Hipp</a:t>
            </a:r>
            <a:r>
              <a:rPr lang="en-US" sz="2300" dirty="0"/>
              <a:t> ja </a:t>
            </a:r>
            <a:r>
              <a:rPr lang="en-US" sz="2300" dirty="0" err="1"/>
              <a:t>Ogunseitan</a:t>
            </a:r>
            <a:r>
              <a:rPr lang="en-US" sz="2300" dirty="0"/>
              <a:t>, 2011</a:t>
            </a:r>
            <a:r>
              <a:rPr lang="en-US" sz="2300" dirty="0" smtClean="0"/>
              <a:t>)</a:t>
            </a:r>
            <a:endParaRPr lang="en-US" dirty="0"/>
          </a:p>
        </p:txBody>
      </p:sp>
    </p:spTree>
    <p:extLst>
      <p:ext uri="{BB962C8B-B14F-4D97-AF65-F5344CB8AC3E}">
        <p14:creationId xmlns:p14="http://schemas.microsoft.com/office/powerpoint/2010/main" val="2709626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t-EE" sz="3600" dirty="0"/>
              <a:t>Linnaloodus ja erinevad heaolunäitajad</a:t>
            </a:r>
            <a:endParaRPr lang="en-US" sz="3600" dirty="0"/>
          </a:p>
        </p:txBody>
      </p:sp>
      <p:sp>
        <p:nvSpPr>
          <p:cNvPr id="3" name="Content Placeholder 2"/>
          <p:cNvSpPr>
            <a:spLocks noGrp="1"/>
          </p:cNvSpPr>
          <p:nvPr>
            <p:ph idx="1"/>
          </p:nvPr>
        </p:nvSpPr>
        <p:spPr/>
        <p:txBody>
          <a:bodyPr>
            <a:normAutofit lnSpcReduction="10000"/>
          </a:bodyPr>
          <a:lstStyle/>
          <a:p>
            <a:r>
              <a:rPr lang="et-EE" dirty="0" smtClean="0"/>
              <a:t>Looduskeskkonnad, võrreldes linnakeskkondadega, mõjutavad positiivselt </a:t>
            </a:r>
            <a:r>
              <a:rPr lang="et-EE" dirty="0" smtClean="0">
                <a:effectLst>
                  <a:outerShdw blurRad="38100" dist="38100" dir="2700000" algn="tl">
                    <a:srgbClr val="000000">
                      <a:alpha val="43137"/>
                    </a:srgbClr>
                  </a:outerShdw>
                </a:effectLst>
              </a:rPr>
              <a:t>meeleolu</a:t>
            </a:r>
            <a:r>
              <a:rPr lang="et-EE" dirty="0" smtClean="0"/>
              <a:t> (</a:t>
            </a:r>
            <a:r>
              <a:rPr lang="en-US" dirty="0" err="1" smtClean="0"/>
              <a:t>Hartig</a:t>
            </a:r>
            <a:r>
              <a:rPr lang="en-US" dirty="0" smtClean="0"/>
              <a:t> </a:t>
            </a:r>
            <a:r>
              <a:rPr lang="en-US" dirty="0"/>
              <a:t>et al., 2003; </a:t>
            </a:r>
            <a:r>
              <a:rPr lang="en-US" dirty="0" err="1"/>
              <a:t>Hartig</a:t>
            </a:r>
            <a:r>
              <a:rPr lang="en-US" dirty="0"/>
              <a:t>, </a:t>
            </a:r>
            <a:r>
              <a:rPr lang="en-US" dirty="0" err="1"/>
              <a:t>Mang</a:t>
            </a:r>
            <a:r>
              <a:rPr lang="en-US" dirty="0"/>
              <a:t>, &amp; </a:t>
            </a:r>
            <a:r>
              <a:rPr lang="en-US" dirty="0" smtClean="0"/>
              <a:t>Evans,</a:t>
            </a:r>
            <a:r>
              <a:rPr lang="et-EE" dirty="0" smtClean="0"/>
              <a:t> </a:t>
            </a:r>
            <a:r>
              <a:rPr lang="en-US" dirty="0" smtClean="0"/>
              <a:t>1991</a:t>
            </a:r>
            <a:r>
              <a:rPr lang="en-US" dirty="0"/>
              <a:t>; Morita et al., 2007; </a:t>
            </a:r>
            <a:r>
              <a:rPr lang="en-US" dirty="0" err="1"/>
              <a:t>Tsunetsugu</a:t>
            </a:r>
            <a:r>
              <a:rPr lang="en-US" dirty="0"/>
              <a:t> et al. 2013</a:t>
            </a:r>
            <a:r>
              <a:rPr lang="en-US" dirty="0" smtClean="0"/>
              <a:t>)</a:t>
            </a:r>
            <a:r>
              <a:rPr lang="et-EE" dirty="0" smtClean="0"/>
              <a:t>, k</a:t>
            </a:r>
            <a:r>
              <a:rPr lang="et-EE" dirty="0" smtClean="0">
                <a:effectLst>
                  <a:outerShdw blurRad="38100" dist="38100" dir="2700000" algn="tl">
                    <a:srgbClr val="000000">
                      <a:alpha val="43137"/>
                    </a:srgbClr>
                  </a:outerShdw>
                </a:effectLst>
              </a:rPr>
              <a:t>eskendumisvõimet</a:t>
            </a:r>
            <a:r>
              <a:rPr lang="et-EE" dirty="0" smtClean="0"/>
              <a:t> ja </a:t>
            </a:r>
            <a:r>
              <a:rPr lang="et-EE" dirty="0" smtClean="0">
                <a:effectLst>
                  <a:outerShdw blurRad="38100" dist="38100" dir="2700000" algn="tl">
                    <a:srgbClr val="000000">
                      <a:alpha val="43137"/>
                    </a:srgbClr>
                  </a:outerShdw>
                </a:effectLst>
              </a:rPr>
              <a:t>sooritust</a:t>
            </a:r>
            <a:r>
              <a:rPr lang="en-US" dirty="0" smtClean="0"/>
              <a:t> </a:t>
            </a:r>
            <a:r>
              <a:rPr lang="en-US" dirty="0"/>
              <a:t>(van den Berg, </a:t>
            </a:r>
            <a:r>
              <a:rPr lang="en-US" dirty="0" err="1"/>
              <a:t>Koole</a:t>
            </a:r>
            <a:r>
              <a:rPr lang="en-US" dirty="0"/>
              <a:t>, &amp; van der </a:t>
            </a:r>
            <a:r>
              <a:rPr lang="en-US" dirty="0" err="1" smtClean="0"/>
              <a:t>Wulp</a:t>
            </a:r>
            <a:r>
              <a:rPr lang="en-US" dirty="0" smtClean="0"/>
              <a:t>,</a:t>
            </a:r>
            <a:r>
              <a:rPr lang="et-EE" dirty="0" smtClean="0"/>
              <a:t> </a:t>
            </a:r>
            <a:r>
              <a:rPr lang="en-US" dirty="0" smtClean="0"/>
              <a:t>2003</a:t>
            </a:r>
            <a:r>
              <a:rPr lang="en-US" dirty="0"/>
              <a:t>; </a:t>
            </a:r>
            <a:r>
              <a:rPr lang="en-US" dirty="0" err="1"/>
              <a:t>Hartig</a:t>
            </a:r>
            <a:r>
              <a:rPr lang="en-US" dirty="0"/>
              <a:t> et al. 2003, 1991; </a:t>
            </a:r>
            <a:r>
              <a:rPr lang="en-US" dirty="0" err="1"/>
              <a:t>Laumann</a:t>
            </a:r>
            <a:r>
              <a:rPr lang="en-US" dirty="0"/>
              <a:t> et al., 2003</a:t>
            </a:r>
            <a:r>
              <a:rPr lang="en-US" dirty="0" smtClean="0"/>
              <a:t>).</a:t>
            </a:r>
            <a:endParaRPr lang="et-EE" dirty="0" smtClean="0"/>
          </a:p>
          <a:p>
            <a:r>
              <a:rPr lang="et-EE" dirty="0" smtClean="0"/>
              <a:t>Füsioloogilise stressi ja keskkonna seose uuringud on näidanud, et metsas viibimine </a:t>
            </a:r>
            <a:r>
              <a:rPr lang="et-EE" dirty="0" smtClean="0">
                <a:effectLst>
                  <a:outerShdw blurRad="38100" dist="38100" dir="2700000" algn="tl">
                    <a:srgbClr val="000000">
                      <a:alpha val="43137"/>
                    </a:srgbClr>
                  </a:outerShdw>
                </a:effectLst>
              </a:rPr>
              <a:t>alandab vererõhku ja pulssi, vähendab </a:t>
            </a:r>
            <a:r>
              <a:rPr lang="et-EE" dirty="0" err="1" smtClean="0">
                <a:effectLst>
                  <a:outerShdw blurRad="38100" dist="38100" dir="2700000" algn="tl">
                    <a:srgbClr val="000000">
                      <a:alpha val="43137"/>
                    </a:srgbClr>
                  </a:outerShdw>
                </a:effectLst>
              </a:rPr>
              <a:t>kortisooli</a:t>
            </a:r>
            <a:r>
              <a:rPr lang="et-EE" dirty="0" smtClean="0">
                <a:effectLst>
                  <a:outerShdw blurRad="38100" dist="38100" dir="2700000" algn="tl">
                    <a:srgbClr val="000000">
                      <a:alpha val="43137"/>
                    </a:srgbClr>
                  </a:outerShdw>
                </a:effectLst>
              </a:rPr>
              <a:t> taset, surub maha sümpaatilise närvisüsteemi tegevust ja ergutab parasümpaatilise närvisüsteemi tegevust</a:t>
            </a:r>
            <a:r>
              <a:rPr lang="en-US" dirty="0" smtClean="0">
                <a:effectLst>
                  <a:outerShdw blurRad="38100" dist="38100" dir="2700000" algn="tl">
                    <a:srgbClr val="000000">
                      <a:alpha val="43137"/>
                    </a:srgbClr>
                  </a:outerShdw>
                </a:effectLst>
              </a:rPr>
              <a:t> </a:t>
            </a:r>
            <a:r>
              <a:rPr lang="en-US" dirty="0"/>
              <a:t>(Lee et al., 2012; Park, </a:t>
            </a:r>
            <a:r>
              <a:rPr lang="en-US" dirty="0" err="1" smtClean="0"/>
              <a:t>Tsunetsugu</a:t>
            </a:r>
            <a:r>
              <a:rPr lang="en-US" dirty="0" smtClean="0"/>
              <a:t>,</a:t>
            </a:r>
            <a:r>
              <a:rPr lang="et-EE" dirty="0" smtClean="0"/>
              <a:t> </a:t>
            </a:r>
            <a:r>
              <a:rPr lang="en-US" dirty="0" err="1" smtClean="0"/>
              <a:t>Kasetani</a:t>
            </a:r>
            <a:r>
              <a:rPr lang="en-US" dirty="0"/>
              <a:t>, Kagawa, &amp; Miyazaki, 2010; </a:t>
            </a:r>
            <a:r>
              <a:rPr lang="en-US" dirty="0" err="1"/>
              <a:t>Tsunetsugu</a:t>
            </a:r>
            <a:r>
              <a:rPr lang="en-US" dirty="0"/>
              <a:t> et al., 2013).</a:t>
            </a:r>
          </a:p>
        </p:txBody>
      </p:sp>
    </p:spTree>
    <p:extLst>
      <p:ext uri="{BB962C8B-B14F-4D97-AF65-F5344CB8AC3E}">
        <p14:creationId xmlns:p14="http://schemas.microsoft.com/office/powerpoint/2010/main" val="26401518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t-EE" sz="3200" dirty="0" smtClean="0"/>
              <a:t>Täiskasvanud inimesed ja päeva lõikes efektiivsena püsimise üks keskseid tegureid – tähelepanu, keskendumine, </a:t>
            </a:r>
            <a:r>
              <a:rPr lang="et-EE" sz="3200" dirty="0" smtClean="0"/>
              <a:t>pidurdus</a:t>
            </a:r>
            <a:r>
              <a:rPr lang="en-GB" sz="3200" dirty="0" err="1" smtClean="0"/>
              <a:t>protsessid</a:t>
            </a:r>
            <a:endParaRPr lang="et-EE" sz="3200" dirty="0"/>
          </a:p>
        </p:txBody>
      </p:sp>
      <p:sp>
        <p:nvSpPr>
          <p:cNvPr id="3" name="Content Placeholder 2"/>
          <p:cNvSpPr>
            <a:spLocks noGrp="1"/>
          </p:cNvSpPr>
          <p:nvPr>
            <p:ph idx="1"/>
          </p:nvPr>
        </p:nvSpPr>
        <p:spPr/>
        <p:txBody>
          <a:bodyPr>
            <a:normAutofit fontScale="92500" lnSpcReduction="20000"/>
          </a:bodyPr>
          <a:lstStyle/>
          <a:p>
            <a:r>
              <a:rPr lang="en-GB" b="1" dirty="0" err="1" smtClean="0"/>
              <a:t>Tähelepanu</a:t>
            </a:r>
            <a:r>
              <a:rPr lang="en-GB" b="1" dirty="0" smtClean="0"/>
              <a:t> </a:t>
            </a:r>
            <a:r>
              <a:rPr lang="en-GB" b="1" dirty="0" err="1"/>
              <a:t>taastumise</a:t>
            </a:r>
            <a:r>
              <a:rPr lang="en-GB" b="1" dirty="0"/>
              <a:t> </a:t>
            </a:r>
            <a:r>
              <a:rPr lang="en-GB" b="1" dirty="0" err="1" smtClean="0"/>
              <a:t>teooria</a:t>
            </a:r>
            <a:r>
              <a:rPr lang="et-EE" b="1" dirty="0" smtClean="0"/>
              <a:t> </a:t>
            </a:r>
            <a:r>
              <a:rPr lang="en-US" dirty="0" smtClean="0"/>
              <a:t>(</a:t>
            </a:r>
            <a:r>
              <a:rPr lang="en-US" i="1" dirty="0" smtClean="0"/>
              <a:t>attention </a:t>
            </a:r>
            <a:r>
              <a:rPr lang="en-US" i="1" dirty="0"/>
              <a:t>restoration theory;</a:t>
            </a:r>
            <a:r>
              <a:rPr lang="en-US" dirty="0"/>
              <a:t> Kaplan, 1995) </a:t>
            </a:r>
            <a:r>
              <a:rPr lang="et-EE" dirty="0" smtClean="0"/>
              <a:t>- </a:t>
            </a:r>
            <a:r>
              <a:rPr lang="en-US" dirty="0" err="1" smtClean="0"/>
              <a:t>tähelepanu</a:t>
            </a:r>
            <a:r>
              <a:rPr lang="en-US" dirty="0" smtClean="0"/>
              <a:t> </a:t>
            </a:r>
            <a:r>
              <a:rPr lang="en-US" dirty="0" err="1"/>
              <a:t>kurnatusest</a:t>
            </a:r>
            <a:r>
              <a:rPr lang="en-US" dirty="0"/>
              <a:t> </a:t>
            </a:r>
            <a:r>
              <a:rPr lang="en-US" dirty="0" err="1"/>
              <a:t>saab</a:t>
            </a:r>
            <a:r>
              <a:rPr lang="en-US" dirty="0"/>
              <a:t> </a:t>
            </a:r>
            <a:r>
              <a:rPr lang="en-US" dirty="0" err="1"/>
              <a:t>taastuda</a:t>
            </a:r>
            <a:r>
              <a:rPr lang="en-US" dirty="0"/>
              <a:t> </a:t>
            </a:r>
            <a:r>
              <a:rPr lang="en-US" dirty="0" err="1"/>
              <a:t>keskkondades</a:t>
            </a:r>
            <a:r>
              <a:rPr lang="en-US" dirty="0"/>
              <a:t>, </a:t>
            </a:r>
            <a:r>
              <a:rPr lang="en-US" dirty="0" err="1"/>
              <a:t>kus</a:t>
            </a:r>
            <a:r>
              <a:rPr lang="en-US" dirty="0"/>
              <a:t> </a:t>
            </a:r>
            <a:r>
              <a:rPr lang="en-US" dirty="0" err="1"/>
              <a:t>tähelepanu</a:t>
            </a:r>
            <a:r>
              <a:rPr lang="en-US" dirty="0"/>
              <a:t> on </a:t>
            </a:r>
            <a:r>
              <a:rPr lang="en-US" dirty="0" err="1"/>
              <a:t>haaratud</a:t>
            </a:r>
            <a:r>
              <a:rPr lang="en-US" dirty="0"/>
              <a:t> </a:t>
            </a:r>
            <a:r>
              <a:rPr lang="en-US" dirty="0" err="1"/>
              <a:t>paeluvate</a:t>
            </a:r>
            <a:r>
              <a:rPr lang="en-US" dirty="0"/>
              <a:t> </a:t>
            </a:r>
            <a:r>
              <a:rPr lang="en-US" dirty="0" err="1"/>
              <a:t>stiimulite</a:t>
            </a:r>
            <a:r>
              <a:rPr lang="en-US" dirty="0"/>
              <a:t> </a:t>
            </a:r>
            <a:r>
              <a:rPr lang="en-US" dirty="0" err="1" smtClean="0"/>
              <a:t>poolt</a:t>
            </a:r>
            <a:endParaRPr lang="et-EE" dirty="0" smtClean="0"/>
          </a:p>
          <a:p>
            <a:r>
              <a:rPr lang="et-EE" dirty="0" smtClean="0"/>
              <a:t>Keskendumine eeldab pidevat </a:t>
            </a:r>
            <a:r>
              <a:rPr lang="et-EE" b="1" dirty="0" smtClean="0"/>
              <a:t>pidurdusmehhanismide tööd </a:t>
            </a:r>
            <a:r>
              <a:rPr lang="et-EE" dirty="0" smtClean="0"/>
              <a:t>– segavad, tähelepanu pärast konkureerivad stiimulid tuleb alla suruda</a:t>
            </a:r>
          </a:p>
          <a:p>
            <a:r>
              <a:rPr lang="et-EE" dirty="0" smtClean="0"/>
              <a:t>Võimalus tähelepanul vabalt uidata lasta (sundimatu</a:t>
            </a:r>
            <a:r>
              <a:rPr lang="et-EE" i="1" dirty="0" smtClean="0"/>
              <a:t>, </a:t>
            </a:r>
            <a:r>
              <a:rPr lang="et-EE" i="1" dirty="0" err="1" smtClean="0"/>
              <a:t>involuntary</a:t>
            </a:r>
            <a:r>
              <a:rPr lang="et-EE" i="1" dirty="0" smtClean="0"/>
              <a:t> </a:t>
            </a:r>
            <a:r>
              <a:rPr lang="et-EE" i="1" dirty="0" err="1" smtClean="0"/>
              <a:t>attention</a:t>
            </a:r>
            <a:r>
              <a:rPr lang="et-EE" i="1" dirty="0" smtClean="0"/>
              <a:t>, </a:t>
            </a:r>
            <a:r>
              <a:rPr lang="et-EE" i="1" dirty="0" err="1" smtClean="0"/>
              <a:t>fascination</a:t>
            </a:r>
            <a:r>
              <a:rPr lang="et-EE" dirty="0" smtClean="0"/>
              <a:t>)</a:t>
            </a:r>
            <a:r>
              <a:rPr lang="en-US" dirty="0" smtClean="0"/>
              <a:t> </a:t>
            </a:r>
            <a:r>
              <a:rPr lang="en-US" dirty="0" err="1"/>
              <a:t>võimaldab</a:t>
            </a:r>
            <a:r>
              <a:rPr lang="en-US" dirty="0"/>
              <a:t> </a:t>
            </a:r>
            <a:r>
              <a:rPr lang="en-US" dirty="0" err="1" smtClean="0"/>
              <a:t>tahtliku</a:t>
            </a:r>
            <a:r>
              <a:rPr lang="et-EE" dirty="0" smtClean="0"/>
              <a:t>l </a:t>
            </a:r>
            <a:r>
              <a:rPr lang="en-US" dirty="0" err="1" smtClean="0"/>
              <a:t>või</a:t>
            </a:r>
            <a:r>
              <a:rPr lang="en-US" dirty="0" smtClean="0"/>
              <a:t> </a:t>
            </a:r>
            <a:r>
              <a:rPr lang="en-US" dirty="0" err="1"/>
              <a:t>sihipärasel</a:t>
            </a:r>
            <a:r>
              <a:rPr lang="en-US" dirty="0"/>
              <a:t> </a:t>
            </a:r>
            <a:r>
              <a:rPr lang="en-US" dirty="0" err="1" smtClean="0"/>
              <a:t>tähelepanul</a:t>
            </a:r>
            <a:r>
              <a:rPr lang="et-EE" dirty="0" smtClean="0"/>
              <a:t> (</a:t>
            </a:r>
            <a:r>
              <a:rPr lang="en-US" i="1" dirty="0" smtClean="0"/>
              <a:t>voluntary attention</a:t>
            </a:r>
            <a:r>
              <a:rPr lang="en-US" dirty="0" smtClean="0"/>
              <a:t>) </a:t>
            </a:r>
            <a:r>
              <a:rPr lang="et-EE" dirty="0" smtClean="0"/>
              <a:t>- keskendumisvõimel, </a:t>
            </a:r>
            <a:r>
              <a:rPr lang="et-EE" b="1" dirty="0" smtClean="0"/>
              <a:t>pidurdusprotsessidel</a:t>
            </a:r>
            <a:r>
              <a:rPr lang="et-EE" dirty="0" smtClean="0"/>
              <a:t> – taastuda </a:t>
            </a:r>
            <a:r>
              <a:rPr lang="en-US" dirty="0" err="1" smtClean="0"/>
              <a:t>taastuda</a:t>
            </a:r>
            <a:r>
              <a:rPr lang="en-US" dirty="0" smtClean="0"/>
              <a:t> </a:t>
            </a:r>
            <a:r>
              <a:rPr lang="en-US" dirty="0"/>
              <a:t>(R. </a:t>
            </a:r>
            <a:r>
              <a:rPr lang="en-US" dirty="0" err="1"/>
              <a:t>Berto</a:t>
            </a:r>
            <a:r>
              <a:rPr lang="en-US" dirty="0"/>
              <a:t>, </a:t>
            </a:r>
            <a:r>
              <a:rPr lang="en-US" dirty="0" err="1"/>
              <a:t>Baroni</a:t>
            </a:r>
            <a:r>
              <a:rPr lang="en-US" dirty="0"/>
              <a:t>, </a:t>
            </a:r>
            <a:r>
              <a:rPr lang="en-US" dirty="0" err="1"/>
              <a:t>Zainaghi</a:t>
            </a:r>
            <a:r>
              <a:rPr lang="en-US" dirty="0"/>
              <a:t>, &amp; </a:t>
            </a:r>
            <a:r>
              <a:rPr lang="en-US" dirty="0" err="1"/>
              <a:t>Bettella</a:t>
            </a:r>
            <a:r>
              <a:rPr lang="en-US" dirty="0"/>
              <a:t>, 2010). </a:t>
            </a:r>
            <a:endParaRPr lang="et-EE" dirty="0" smtClean="0"/>
          </a:p>
          <a:p>
            <a:r>
              <a:rPr lang="en-US" dirty="0" err="1" smtClean="0"/>
              <a:t>Keskkonnast</a:t>
            </a:r>
            <a:r>
              <a:rPr lang="en-US" dirty="0" smtClean="0"/>
              <a:t> </a:t>
            </a:r>
            <a:r>
              <a:rPr lang="en-US" dirty="0" err="1"/>
              <a:t>teeb</a:t>
            </a:r>
            <a:r>
              <a:rPr lang="en-US" dirty="0"/>
              <a:t> </a:t>
            </a:r>
            <a:r>
              <a:rPr lang="en-US" dirty="0" err="1"/>
              <a:t>restoratiivse</a:t>
            </a:r>
            <a:r>
              <a:rPr lang="en-US" dirty="0"/>
              <a:t> </a:t>
            </a:r>
            <a:r>
              <a:rPr lang="en-US" dirty="0" err="1"/>
              <a:t>keskkonna</a:t>
            </a:r>
            <a:r>
              <a:rPr lang="en-US" dirty="0"/>
              <a:t> </a:t>
            </a:r>
            <a:r>
              <a:rPr lang="en-US" dirty="0" err="1"/>
              <a:t>vaba</a:t>
            </a:r>
            <a:r>
              <a:rPr lang="en-US" dirty="0"/>
              <a:t> </a:t>
            </a:r>
            <a:r>
              <a:rPr lang="en-US" dirty="0" err="1"/>
              <a:t>tähelepanu</a:t>
            </a:r>
            <a:r>
              <a:rPr lang="en-US" dirty="0"/>
              <a:t> </a:t>
            </a:r>
            <a:r>
              <a:rPr lang="en-US" dirty="0" err="1"/>
              <a:t>avaldumine</a:t>
            </a:r>
            <a:r>
              <a:rPr lang="en-US" dirty="0"/>
              <a:t> ja </a:t>
            </a:r>
            <a:r>
              <a:rPr lang="en-US" b="1" dirty="0" err="1"/>
              <a:t>tahtliku</a:t>
            </a:r>
            <a:r>
              <a:rPr lang="en-US" b="1" dirty="0"/>
              <a:t> </a:t>
            </a:r>
            <a:r>
              <a:rPr lang="en-US" b="1" dirty="0" err="1"/>
              <a:t>tähelepanu</a:t>
            </a:r>
            <a:r>
              <a:rPr lang="en-US" b="1" dirty="0"/>
              <a:t> </a:t>
            </a:r>
            <a:r>
              <a:rPr lang="en-US" b="1" dirty="0" err="1"/>
              <a:t>kahanenud</a:t>
            </a:r>
            <a:r>
              <a:rPr lang="en-US" b="1" dirty="0"/>
              <a:t> </a:t>
            </a:r>
            <a:r>
              <a:rPr lang="en-US" b="1" dirty="0" err="1"/>
              <a:t>vajadus</a:t>
            </a:r>
            <a:r>
              <a:rPr lang="en-US" b="1" dirty="0"/>
              <a:t> </a:t>
            </a:r>
            <a:r>
              <a:rPr lang="en-US" dirty="0"/>
              <a:t>(R. </a:t>
            </a:r>
            <a:r>
              <a:rPr lang="en-US" dirty="0" err="1"/>
              <a:t>Berto</a:t>
            </a:r>
            <a:r>
              <a:rPr lang="en-US" dirty="0"/>
              <a:t> et al., 2010). </a:t>
            </a:r>
            <a:r>
              <a:rPr lang="en-US" dirty="0" err="1" smtClean="0"/>
              <a:t>Huvitavate</a:t>
            </a:r>
            <a:r>
              <a:rPr lang="en-US" dirty="0" smtClean="0"/>
              <a:t> </a:t>
            </a:r>
            <a:r>
              <a:rPr lang="en-US" dirty="0" err="1"/>
              <a:t>stiimulite</a:t>
            </a:r>
            <a:r>
              <a:rPr lang="en-US" dirty="0"/>
              <a:t> </a:t>
            </a:r>
            <a:r>
              <a:rPr lang="en-US" dirty="0" err="1"/>
              <a:t>mustrid</a:t>
            </a:r>
            <a:r>
              <a:rPr lang="en-US" dirty="0"/>
              <a:t> </a:t>
            </a:r>
            <a:r>
              <a:rPr lang="en-US" dirty="0" err="1"/>
              <a:t>ei</a:t>
            </a:r>
            <a:r>
              <a:rPr lang="en-US" dirty="0"/>
              <a:t> </a:t>
            </a:r>
            <a:r>
              <a:rPr lang="en-US" dirty="0" err="1"/>
              <a:t>tekita</a:t>
            </a:r>
            <a:r>
              <a:rPr lang="en-US" dirty="0"/>
              <a:t> </a:t>
            </a:r>
            <a:r>
              <a:rPr lang="en-US" dirty="0" err="1"/>
              <a:t>vajadust</a:t>
            </a:r>
            <a:r>
              <a:rPr lang="en-US" dirty="0"/>
              <a:t> </a:t>
            </a:r>
            <a:r>
              <a:rPr lang="en-US" dirty="0" err="1"/>
              <a:t>kulutada</a:t>
            </a:r>
            <a:r>
              <a:rPr lang="en-US" dirty="0"/>
              <a:t> </a:t>
            </a:r>
            <a:r>
              <a:rPr lang="en-US" dirty="0" err="1"/>
              <a:t>energiat</a:t>
            </a:r>
            <a:r>
              <a:rPr lang="en-US" dirty="0"/>
              <a:t> </a:t>
            </a:r>
            <a:r>
              <a:rPr lang="en-US" dirty="0" err="1"/>
              <a:t>häirivate</a:t>
            </a:r>
            <a:r>
              <a:rPr lang="en-US" dirty="0"/>
              <a:t> </a:t>
            </a:r>
            <a:r>
              <a:rPr lang="en-US" dirty="0" err="1"/>
              <a:t>stiimulite</a:t>
            </a:r>
            <a:r>
              <a:rPr lang="en-US" dirty="0"/>
              <a:t> </a:t>
            </a:r>
            <a:r>
              <a:rPr lang="en-US" dirty="0" err="1"/>
              <a:t>allasurumiseks</a:t>
            </a:r>
            <a:r>
              <a:rPr lang="en-US" dirty="0"/>
              <a:t> (R. </a:t>
            </a:r>
            <a:r>
              <a:rPr lang="en-US" dirty="0" err="1"/>
              <a:t>Berto</a:t>
            </a:r>
            <a:r>
              <a:rPr lang="en-US" dirty="0"/>
              <a:t> et al., 2010). </a:t>
            </a:r>
            <a:endParaRPr lang="et-EE" dirty="0" smtClean="0"/>
          </a:p>
        </p:txBody>
      </p:sp>
      <p:sp>
        <p:nvSpPr>
          <p:cNvPr id="4" name="TextBox 3"/>
          <p:cNvSpPr txBox="1"/>
          <p:nvPr/>
        </p:nvSpPr>
        <p:spPr>
          <a:xfrm>
            <a:off x="1143000" y="6086475"/>
            <a:ext cx="9267825" cy="369332"/>
          </a:xfrm>
          <a:prstGeom prst="rect">
            <a:avLst/>
          </a:prstGeom>
          <a:noFill/>
        </p:spPr>
        <p:txBody>
          <a:bodyPr wrap="square" rtlCol="0">
            <a:spAutoFit/>
          </a:bodyPr>
          <a:lstStyle/>
          <a:p>
            <a:r>
              <a:rPr lang="et-EE" dirty="0" smtClean="0"/>
              <a:t>S. </a:t>
            </a:r>
            <a:r>
              <a:rPr lang="et-EE" dirty="0" err="1" smtClean="0"/>
              <a:t>Sternfeldti</a:t>
            </a:r>
            <a:r>
              <a:rPr lang="et-EE" dirty="0" smtClean="0"/>
              <a:t> magistritööle tuginevalt </a:t>
            </a:r>
            <a:endParaRPr lang="et-EE" dirty="0"/>
          </a:p>
        </p:txBody>
      </p:sp>
    </p:spTree>
    <p:extLst>
      <p:ext uri="{BB962C8B-B14F-4D97-AF65-F5344CB8AC3E}">
        <p14:creationId xmlns:p14="http://schemas.microsoft.com/office/powerpoint/2010/main" val="32063228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t-EE" sz="3600" dirty="0" smtClean="0"/>
              <a:t>Kaplani (1995) järgi moodustub tähelepanuressurssi taastav, </a:t>
            </a:r>
            <a:r>
              <a:rPr lang="et-EE" sz="3600" dirty="0" err="1" smtClean="0"/>
              <a:t>restoratiivne</a:t>
            </a:r>
            <a:r>
              <a:rPr lang="et-EE" sz="3600" dirty="0" smtClean="0"/>
              <a:t> kogemus järgnevatest</a:t>
            </a:r>
            <a:endParaRPr lang="et-EE" sz="3600" dirty="0"/>
          </a:p>
        </p:txBody>
      </p:sp>
      <p:sp>
        <p:nvSpPr>
          <p:cNvPr id="3" name="Content Placeholder 2"/>
          <p:cNvSpPr>
            <a:spLocks noGrp="1"/>
          </p:cNvSpPr>
          <p:nvPr>
            <p:ph idx="1"/>
          </p:nvPr>
        </p:nvSpPr>
        <p:spPr>
          <a:xfrm>
            <a:off x="838200" y="1825624"/>
            <a:ext cx="10515600" cy="4630593"/>
          </a:xfrm>
        </p:spPr>
        <p:txBody>
          <a:bodyPr>
            <a:normAutofit fontScale="85000" lnSpcReduction="20000"/>
          </a:bodyPr>
          <a:lstStyle/>
          <a:p>
            <a:r>
              <a:rPr lang="en-GB" b="1" i="1" dirty="0" err="1"/>
              <a:t>Eemalolek</a:t>
            </a:r>
            <a:r>
              <a:rPr lang="en-GB" b="1" i="1" dirty="0"/>
              <a:t> (being away</a:t>
            </a:r>
            <a:r>
              <a:rPr lang="en-GB" b="1" i="1" dirty="0" smtClean="0"/>
              <a:t>)</a:t>
            </a:r>
            <a:r>
              <a:rPr lang="et-EE" b="1" i="1" dirty="0" smtClean="0"/>
              <a:t> – </a:t>
            </a:r>
            <a:r>
              <a:rPr lang="et-EE" dirty="0" smtClean="0"/>
              <a:t>tunne, et ollakse tavapärasest linnakeskkonnast väljas; ei ole tingimata vaja minna kaugele; ligipääsetavad, aga l</a:t>
            </a:r>
            <a:r>
              <a:rPr lang="en-US" dirty="0" err="1" smtClean="0"/>
              <a:t>ooduslikud</a:t>
            </a:r>
            <a:r>
              <a:rPr lang="en-US" dirty="0" smtClean="0"/>
              <a:t> </a:t>
            </a:r>
            <a:r>
              <a:rPr lang="en-US" dirty="0" err="1" smtClean="0"/>
              <a:t>paigad</a:t>
            </a:r>
            <a:r>
              <a:rPr lang="en-US" dirty="0" smtClean="0"/>
              <a:t>, </a:t>
            </a:r>
            <a:r>
              <a:rPr lang="en-US" dirty="0" err="1"/>
              <a:t>pakuvad</a:t>
            </a:r>
            <a:r>
              <a:rPr lang="en-US" dirty="0"/>
              <a:t> </a:t>
            </a:r>
            <a:r>
              <a:rPr lang="en-US" dirty="0" err="1"/>
              <a:t>seega</a:t>
            </a:r>
            <a:r>
              <a:rPr lang="en-US" dirty="0"/>
              <a:t> </a:t>
            </a:r>
            <a:r>
              <a:rPr lang="en-US" dirty="0" err="1"/>
              <a:t>linnaruumis</a:t>
            </a:r>
            <a:r>
              <a:rPr lang="en-US" dirty="0"/>
              <a:t> </a:t>
            </a:r>
            <a:r>
              <a:rPr lang="en-US" dirty="0" err="1"/>
              <a:t>olulist</a:t>
            </a:r>
            <a:r>
              <a:rPr lang="en-US" dirty="0"/>
              <a:t> </a:t>
            </a:r>
            <a:r>
              <a:rPr lang="en-US" dirty="0" err="1"/>
              <a:t>võimalust</a:t>
            </a:r>
            <a:r>
              <a:rPr lang="en-US" dirty="0"/>
              <a:t> </a:t>
            </a:r>
            <a:r>
              <a:rPr lang="en-US" dirty="0" err="1"/>
              <a:t>oma</a:t>
            </a:r>
            <a:r>
              <a:rPr lang="en-US" dirty="0"/>
              <a:t> </a:t>
            </a:r>
            <a:r>
              <a:rPr lang="en-US" dirty="0" err="1"/>
              <a:t>suunatud</a:t>
            </a:r>
            <a:r>
              <a:rPr lang="en-US" dirty="0"/>
              <a:t> </a:t>
            </a:r>
            <a:r>
              <a:rPr lang="en-US" dirty="0" err="1"/>
              <a:t>tähelepanu</a:t>
            </a:r>
            <a:r>
              <a:rPr lang="en-US" dirty="0"/>
              <a:t> </a:t>
            </a:r>
            <a:r>
              <a:rPr lang="en-US" dirty="0" err="1" smtClean="0"/>
              <a:t>puhkamiseks</a:t>
            </a:r>
            <a:endParaRPr lang="et-EE" dirty="0" smtClean="0"/>
          </a:p>
          <a:p>
            <a:r>
              <a:rPr lang="en-GB" b="1" i="1" dirty="0" err="1" smtClean="0"/>
              <a:t>Huvi</a:t>
            </a:r>
            <a:r>
              <a:rPr lang="en-GB" b="1" i="1" dirty="0" smtClean="0"/>
              <a:t> (fascination)</a:t>
            </a:r>
            <a:r>
              <a:rPr lang="et-EE" b="1" i="1" dirty="0" smtClean="0"/>
              <a:t> -</a:t>
            </a:r>
            <a:r>
              <a:rPr lang="en-US" dirty="0" smtClean="0"/>
              <a:t> </a:t>
            </a:r>
            <a:r>
              <a:rPr lang="en-US" dirty="0" err="1" smtClean="0"/>
              <a:t>sundimatu</a:t>
            </a:r>
            <a:r>
              <a:rPr lang="en-US" dirty="0" smtClean="0"/>
              <a:t> </a:t>
            </a:r>
            <a:r>
              <a:rPr lang="en-US" dirty="0" err="1" smtClean="0"/>
              <a:t>haaratus</a:t>
            </a:r>
            <a:r>
              <a:rPr lang="en-US" dirty="0" smtClean="0"/>
              <a:t> </a:t>
            </a:r>
            <a:r>
              <a:rPr lang="en-US" dirty="0" err="1" smtClean="0"/>
              <a:t>huvitavatest</a:t>
            </a:r>
            <a:r>
              <a:rPr lang="en-US" dirty="0" smtClean="0"/>
              <a:t> </a:t>
            </a:r>
            <a:r>
              <a:rPr lang="en-US" dirty="0" err="1" smtClean="0"/>
              <a:t>keskkondlikest</a:t>
            </a:r>
            <a:r>
              <a:rPr lang="en-US" dirty="0" smtClean="0"/>
              <a:t> </a:t>
            </a:r>
            <a:r>
              <a:rPr lang="en-US" dirty="0" err="1" smtClean="0"/>
              <a:t>nüanssidest</a:t>
            </a:r>
            <a:r>
              <a:rPr lang="en-US" dirty="0" smtClean="0"/>
              <a:t> ja </a:t>
            </a:r>
            <a:r>
              <a:rPr lang="en-US" dirty="0" err="1" smtClean="0"/>
              <a:t>protsessidest</a:t>
            </a:r>
            <a:r>
              <a:rPr lang="en-US" dirty="0" smtClean="0"/>
              <a:t>, </a:t>
            </a:r>
            <a:r>
              <a:rPr lang="en-US" dirty="0" err="1" smtClean="0"/>
              <a:t>mis</a:t>
            </a:r>
            <a:r>
              <a:rPr lang="en-US" dirty="0" smtClean="0"/>
              <a:t> </a:t>
            </a:r>
            <a:r>
              <a:rPr lang="en-US" dirty="0" err="1" smtClean="0"/>
              <a:t>soodustab</a:t>
            </a:r>
            <a:r>
              <a:rPr lang="en-US" dirty="0" smtClean="0"/>
              <a:t> </a:t>
            </a:r>
            <a:r>
              <a:rPr lang="en-US" dirty="0" err="1" smtClean="0"/>
              <a:t>pidurdusmehhanismide</a:t>
            </a:r>
            <a:r>
              <a:rPr lang="en-US" dirty="0" smtClean="0"/>
              <a:t> </a:t>
            </a:r>
            <a:r>
              <a:rPr lang="en-US" dirty="0" err="1" smtClean="0"/>
              <a:t>puhkust</a:t>
            </a:r>
            <a:r>
              <a:rPr lang="en-US" dirty="0" smtClean="0"/>
              <a:t> </a:t>
            </a:r>
            <a:r>
              <a:rPr lang="en-US" dirty="0" err="1" smtClean="0"/>
              <a:t>tahtliku</a:t>
            </a:r>
            <a:r>
              <a:rPr lang="en-US" dirty="0" smtClean="0"/>
              <a:t> </a:t>
            </a:r>
            <a:r>
              <a:rPr lang="en-US" dirty="0" err="1" smtClean="0"/>
              <a:t>tähelepanu</a:t>
            </a:r>
            <a:r>
              <a:rPr lang="en-US" dirty="0" smtClean="0"/>
              <a:t> </a:t>
            </a:r>
            <a:r>
              <a:rPr lang="en-US" dirty="0" err="1" smtClean="0"/>
              <a:t>töös</a:t>
            </a:r>
            <a:r>
              <a:rPr lang="et-EE" dirty="0" smtClean="0"/>
              <a:t> (puulehtede, lainete liikumine, lume langemine) - need </a:t>
            </a:r>
            <a:r>
              <a:rPr lang="en-US" dirty="0" err="1" smtClean="0"/>
              <a:t>hoiavad</a:t>
            </a:r>
            <a:r>
              <a:rPr lang="en-US" dirty="0" smtClean="0"/>
              <a:t> </a:t>
            </a:r>
            <a:r>
              <a:rPr lang="en-US" dirty="0" err="1" smtClean="0"/>
              <a:t>meie</a:t>
            </a:r>
            <a:r>
              <a:rPr lang="en-US" dirty="0" smtClean="0"/>
              <a:t> </a:t>
            </a:r>
            <a:r>
              <a:rPr lang="en-US" dirty="0" err="1" smtClean="0"/>
              <a:t>tähelepanu</a:t>
            </a:r>
            <a:r>
              <a:rPr lang="en-US" dirty="0" smtClean="0"/>
              <a:t>, </a:t>
            </a:r>
            <a:r>
              <a:rPr lang="en-US" dirty="0" err="1" smtClean="0"/>
              <a:t>aga</a:t>
            </a:r>
            <a:r>
              <a:rPr lang="en-US" dirty="0" smtClean="0"/>
              <a:t> </a:t>
            </a:r>
            <a:r>
              <a:rPr lang="et-EE" dirty="0" smtClean="0"/>
              <a:t>see </a:t>
            </a:r>
            <a:r>
              <a:rPr lang="en-US" dirty="0" err="1" smtClean="0"/>
              <a:t>ei</a:t>
            </a:r>
            <a:r>
              <a:rPr lang="en-US" dirty="0" smtClean="0"/>
              <a:t> </a:t>
            </a:r>
            <a:r>
              <a:rPr lang="en-US" dirty="0" err="1" smtClean="0"/>
              <a:t>nõua</a:t>
            </a:r>
            <a:r>
              <a:rPr lang="en-US" dirty="0" smtClean="0"/>
              <a:t> </a:t>
            </a:r>
            <a:r>
              <a:rPr lang="en-US" dirty="0" err="1" smtClean="0"/>
              <a:t>erilist</a:t>
            </a:r>
            <a:r>
              <a:rPr lang="en-US" dirty="0" smtClean="0"/>
              <a:t> </a:t>
            </a:r>
            <a:r>
              <a:rPr lang="en-US" dirty="0" err="1" smtClean="0"/>
              <a:t>pingutust</a:t>
            </a:r>
            <a:r>
              <a:rPr lang="en-US" dirty="0" smtClean="0"/>
              <a:t> ja </a:t>
            </a:r>
            <a:r>
              <a:rPr lang="en-US" dirty="0" err="1" smtClean="0"/>
              <a:t>jätab</a:t>
            </a:r>
            <a:r>
              <a:rPr lang="en-US" dirty="0" smtClean="0"/>
              <a:t> </a:t>
            </a:r>
            <a:r>
              <a:rPr lang="en-US" dirty="0" err="1" smtClean="0"/>
              <a:t>võimaluse</a:t>
            </a:r>
            <a:r>
              <a:rPr lang="en-US" dirty="0" smtClean="0"/>
              <a:t> </a:t>
            </a:r>
            <a:r>
              <a:rPr lang="en-US" dirty="0" err="1" smtClean="0"/>
              <a:t>mõelda</a:t>
            </a:r>
            <a:r>
              <a:rPr lang="en-US" dirty="0" smtClean="0"/>
              <a:t> </a:t>
            </a:r>
            <a:r>
              <a:rPr lang="en-US" dirty="0" err="1" smtClean="0"/>
              <a:t>muudele</a:t>
            </a:r>
            <a:r>
              <a:rPr lang="en-US" dirty="0" smtClean="0"/>
              <a:t> </a:t>
            </a:r>
            <a:r>
              <a:rPr lang="en-US" dirty="0" err="1" smtClean="0"/>
              <a:t>asjadele</a:t>
            </a:r>
            <a:endParaRPr lang="et-EE" dirty="0" smtClean="0"/>
          </a:p>
          <a:p>
            <a:r>
              <a:rPr lang="en-GB" b="1" i="1" dirty="0" err="1" smtClean="0"/>
              <a:t>Avarus</a:t>
            </a:r>
            <a:r>
              <a:rPr lang="en-GB" b="1" i="1" dirty="0" smtClean="0"/>
              <a:t> (extent)</a:t>
            </a:r>
            <a:r>
              <a:rPr lang="et-EE" b="1" i="1" dirty="0" smtClean="0"/>
              <a:t> – </a:t>
            </a:r>
            <a:r>
              <a:rPr lang="et-EE" dirty="0" err="1" smtClean="0"/>
              <a:t>restoratiivne</a:t>
            </a:r>
            <a:r>
              <a:rPr lang="et-EE" dirty="0" smtClean="0"/>
              <a:t> </a:t>
            </a:r>
            <a:r>
              <a:rPr lang="en-US" dirty="0" err="1" smtClean="0"/>
              <a:t>keskkond</a:t>
            </a:r>
            <a:r>
              <a:rPr lang="en-US" dirty="0" smtClean="0"/>
              <a:t> </a:t>
            </a:r>
            <a:r>
              <a:rPr lang="et-EE" dirty="0" smtClean="0"/>
              <a:t>peab </a:t>
            </a:r>
            <a:r>
              <a:rPr lang="en-US" dirty="0" err="1" smtClean="0"/>
              <a:t>olema</a:t>
            </a:r>
            <a:r>
              <a:rPr lang="en-US" dirty="0" smtClean="0"/>
              <a:t> </a:t>
            </a:r>
            <a:r>
              <a:rPr lang="en-US" dirty="0" err="1" smtClean="0"/>
              <a:t>piisavalt</a:t>
            </a:r>
            <a:r>
              <a:rPr lang="en-US" dirty="0" smtClean="0"/>
              <a:t> </a:t>
            </a:r>
            <a:r>
              <a:rPr lang="en-US" dirty="0" err="1" smtClean="0"/>
              <a:t>suur</a:t>
            </a:r>
            <a:r>
              <a:rPr lang="et-EE" dirty="0" smtClean="0"/>
              <a:t>, aga mitte</a:t>
            </a:r>
            <a:r>
              <a:rPr lang="en-US" dirty="0" smtClean="0"/>
              <a:t> </a:t>
            </a:r>
            <a:r>
              <a:rPr lang="en-US" dirty="0" err="1" smtClean="0"/>
              <a:t>mõõtmetelt</a:t>
            </a:r>
            <a:r>
              <a:rPr lang="en-US" dirty="0" smtClean="0"/>
              <a:t>, </a:t>
            </a:r>
            <a:r>
              <a:rPr lang="en-US" dirty="0" err="1" smtClean="0"/>
              <a:t>vaid</a:t>
            </a:r>
            <a:r>
              <a:rPr lang="en-US" dirty="0" smtClean="0"/>
              <a:t> </a:t>
            </a:r>
            <a:r>
              <a:rPr lang="en-US" dirty="0" err="1" smtClean="0"/>
              <a:t>erinevate</a:t>
            </a:r>
            <a:r>
              <a:rPr lang="en-US" dirty="0" smtClean="0"/>
              <a:t> </a:t>
            </a:r>
            <a:r>
              <a:rPr lang="et-EE" dirty="0" smtClean="0"/>
              <a:t>„</a:t>
            </a:r>
            <a:r>
              <a:rPr lang="en-US" dirty="0" err="1" smtClean="0"/>
              <a:t>pehme</a:t>
            </a:r>
            <a:r>
              <a:rPr lang="en-US" dirty="0" smtClean="0"/>
              <a:t> </a:t>
            </a:r>
            <a:r>
              <a:rPr lang="en-US" dirty="0" err="1" smtClean="0"/>
              <a:t>haaratuse</a:t>
            </a:r>
            <a:r>
              <a:rPr lang="et-EE" dirty="0" smtClean="0"/>
              <a:t>“</a:t>
            </a:r>
            <a:r>
              <a:rPr lang="en-US" dirty="0" smtClean="0"/>
              <a:t> </a:t>
            </a:r>
            <a:r>
              <a:rPr lang="en-US" dirty="0" err="1" smtClean="0"/>
              <a:t>objektide</a:t>
            </a:r>
            <a:r>
              <a:rPr lang="en-US" dirty="0" smtClean="0"/>
              <a:t> </a:t>
            </a:r>
            <a:r>
              <a:rPr lang="en-US" dirty="0" err="1" smtClean="0"/>
              <a:t>poolt</a:t>
            </a:r>
            <a:r>
              <a:rPr lang="en-US" dirty="0" smtClean="0"/>
              <a:t>, </a:t>
            </a:r>
            <a:r>
              <a:rPr lang="en-US" dirty="0" err="1" smtClean="0"/>
              <a:t>mis</a:t>
            </a:r>
            <a:r>
              <a:rPr lang="en-US" dirty="0" smtClean="0"/>
              <a:t> on </a:t>
            </a:r>
            <a:r>
              <a:rPr lang="en-US" dirty="0" err="1" smtClean="0"/>
              <a:t>omavahel</a:t>
            </a:r>
            <a:r>
              <a:rPr lang="en-US" dirty="0" smtClean="0"/>
              <a:t> </a:t>
            </a:r>
            <a:r>
              <a:rPr lang="en-US" dirty="0" err="1" smtClean="0"/>
              <a:t>seotud</a:t>
            </a:r>
            <a:r>
              <a:rPr lang="en-US" dirty="0" smtClean="0"/>
              <a:t>. </a:t>
            </a:r>
            <a:r>
              <a:rPr lang="en-US" dirty="0" err="1" smtClean="0"/>
              <a:t>Restoratiivne</a:t>
            </a:r>
            <a:r>
              <a:rPr lang="en-US" dirty="0" smtClean="0"/>
              <a:t> </a:t>
            </a:r>
            <a:r>
              <a:rPr lang="en-US" dirty="0" err="1" smtClean="0"/>
              <a:t>keskkond</a:t>
            </a:r>
            <a:r>
              <a:rPr lang="en-US" dirty="0" smtClean="0"/>
              <a:t> </a:t>
            </a:r>
            <a:r>
              <a:rPr lang="en-US" dirty="0" err="1" smtClean="0"/>
              <a:t>peab</a:t>
            </a:r>
            <a:r>
              <a:rPr lang="en-US" dirty="0" smtClean="0"/>
              <a:t> </a:t>
            </a:r>
            <a:r>
              <a:rPr lang="en-US" dirty="0" err="1" smtClean="0"/>
              <a:t>moodustama</a:t>
            </a:r>
            <a:r>
              <a:rPr lang="en-US" dirty="0" smtClean="0"/>
              <a:t> </a:t>
            </a:r>
            <a:r>
              <a:rPr lang="en-US" dirty="0" err="1" smtClean="0"/>
              <a:t>uue</a:t>
            </a:r>
            <a:r>
              <a:rPr lang="en-US" dirty="0" smtClean="0"/>
              <a:t> </a:t>
            </a:r>
            <a:r>
              <a:rPr lang="en-US" dirty="0" err="1" smtClean="0"/>
              <a:t>tervikliku</a:t>
            </a:r>
            <a:r>
              <a:rPr lang="en-US" dirty="0" smtClean="0"/>
              <a:t> </a:t>
            </a:r>
            <a:r>
              <a:rPr lang="en-US" dirty="0" err="1" smtClean="0"/>
              <a:t>paiga</a:t>
            </a:r>
            <a:r>
              <a:rPr lang="en-US" dirty="0" smtClean="0"/>
              <a:t>, et seal </a:t>
            </a:r>
            <a:r>
              <a:rPr lang="en-US" dirty="0" err="1" smtClean="0"/>
              <a:t>viibides</a:t>
            </a:r>
            <a:r>
              <a:rPr lang="en-US" dirty="0" smtClean="0"/>
              <a:t> </a:t>
            </a:r>
            <a:r>
              <a:rPr lang="en-US" dirty="0" err="1" smtClean="0"/>
              <a:t>ei</a:t>
            </a:r>
            <a:r>
              <a:rPr lang="en-US" dirty="0" smtClean="0"/>
              <a:t> </a:t>
            </a:r>
            <a:r>
              <a:rPr lang="en-US" dirty="0" err="1" smtClean="0"/>
              <a:t>hakkaks</a:t>
            </a:r>
            <a:r>
              <a:rPr lang="en-US" dirty="0" smtClean="0"/>
              <a:t> </a:t>
            </a:r>
            <a:r>
              <a:rPr lang="en-US" dirty="0" err="1" smtClean="0"/>
              <a:t>igav</a:t>
            </a:r>
            <a:r>
              <a:rPr lang="en-US" dirty="0" smtClean="0"/>
              <a:t> ja </a:t>
            </a:r>
            <a:r>
              <a:rPr lang="en-US" dirty="0" err="1" smtClean="0"/>
              <a:t>kuhu</a:t>
            </a:r>
            <a:r>
              <a:rPr lang="en-US" dirty="0" smtClean="0"/>
              <a:t> </a:t>
            </a:r>
            <a:r>
              <a:rPr lang="en-US" dirty="0" err="1" smtClean="0"/>
              <a:t>saaks</a:t>
            </a:r>
            <a:r>
              <a:rPr lang="en-US" dirty="0" smtClean="0"/>
              <a:t> </a:t>
            </a:r>
            <a:r>
              <a:rPr lang="en-US" dirty="0" err="1" smtClean="0"/>
              <a:t>ära</a:t>
            </a:r>
            <a:r>
              <a:rPr lang="en-US" dirty="0" smtClean="0"/>
              <a:t> </a:t>
            </a:r>
            <a:r>
              <a:rPr lang="en-US" dirty="0" err="1" smtClean="0"/>
              <a:t>kaduda</a:t>
            </a:r>
            <a:r>
              <a:rPr lang="en-US" dirty="0" smtClean="0"/>
              <a:t>.</a:t>
            </a:r>
            <a:endParaRPr lang="et-EE" dirty="0" smtClean="0"/>
          </a:p>
          <a:p>
            <a:pPr lvl="0"/>
            <a:r>
              <a:rPr lang="en-GB" b="1" i="1" dirty="0" err="1" smtClean="0"/>
              <a:t>Kokkusobivus</a:t>
            </a:r>
            <a:r>
              <a:rPr lang="en-GB" b="1" i="1" dirty="0" smtClean="0"/>
              <a:t> (compatibility)</a:t>
            </a:r>
            <a:r>
              <a:rPr lang="et-EE" b="1" i="1" dirty="0" smtClean="0"/>
              <a:t> -</a:t>
            </a:r>
            <a:r>
              <a:rPr lang="en-US" dirty="0" smtClean="0"/>
              <a:t> </a:t>
            </a:r>
            <a:r>
              <a:rPr lang="et-EE" dirty="0"/>
              <a:t>kuigi linnakeskkond on tihti inimesele tuttavam, moodustab loodus terviklikuma ja ühtsema keskkonna ning tekitab sellevõrra vähem segadust.</a:t>
            </a:r>
          </a:p>
          <a:p>
            <a:endParaRPr lang="et-EE" dirty="0" smtClean="0"/>
          </a:p>
          <a:p>
            <a:endParaRPr lang="et-EE" dirty="0" smtClean="0"/>
          </a:p>
          <a:p>
            <a:endParaRPr lang="et-EE" dirty="0"/>
          </a:p>
        </p:txBody>
      </p:sp>
      <p:sp>
        <p:nvSpPr>
          <p:cNvPr id="4" name="TextBox 3"/>
          <p:cNvSpPr txBox="1"/>
          <p:nvPr/>
        </p:nvSpPr>
        <p:spPr>
          <a:xfrm>
            <a:off x="591127" y="6406487"/>
            <a:ext cx="9267825" cy="369332"/>
          </a:xfrm>
          <a:prstGeom prst="rect">
            <a:avLst/>
          </a:prstGeom>
          <a:noFill/>
        </p:spPr>
        <p:txBody>
          <a:bodyPr wrap="square" rtlCol="0">
            <a:spAutoFit/>
          </a:bodyPr>
          <a:lstStyle/>
          <a:p>
            <a:r>
              <a:rPr lang="et-EE" dirty="0" smtClean="0"/>
              <a:t>S. </a:t>
            </a:r>
            <a:r>
              <a:rPr lang="et-EE" dirty="0" err="1" smtClean="0"/>
              <a:t>Sternfeldti</a:t>
            </a:r>
            <a:r>
              <a:rPr lang="et-EE" dirty="0" smtClean="0"/>
              <a:t> magistritööle tuginevalt </a:t>
            </a:r>
            <a:endParaRPr lang="et-EE" dirty="0"/>
          </a:p>
        </p:txBody>
      </p:sp>
    </p:spTree>
    <p:extLst>
      <p:ext uri="{BB962C8B-B14F-4D97-AF65-F5344CB8AC3E}">
        <p14:creationId xmlns:p14="http://schemas.microsoft.com/office/powerpoint/2010/main" val="14255533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t-EE"/>
          </a:p>
        </p:txBody>
      </p:sp>
      <p:sp>
        <p:nvSpPr>
          <p:cNvPr id="3" name="Content Placeholder 2"/>
          <p:cNvSpPr>
            <a:spLocks noGrp="1"/>
          </p:cNvSpPr>
          <p:nvPr>
            <p:ph idx="1"/>
          </p:nvPr>
        </p:nvSpPr>
        <p:spPr/>
        <p:txBody>
          <a:bodyPr/>
          <a:lstStyle/>
          <a:p>
            <a:r>
              <a:rPr lang="et-EE" dirty="0"/>
              <a:t>Seega on selleks, et saada oma tähelepanu </a:t>
            </a:r>
            <a:r>
              <a:rPr lang="et-EE" i="1" dirty="0"/>
              <a:t>ära</a:t>
            </a:r>
            <a:r>
              <a:rPr lang="et-EE" dirty="0"/>
              <a:t> ringiratast käivatelt töö- ja olmemuredelt, on vaja linnaruumi </a:t>
            </a:r>
            <a:r>
              <a:rPr lang="et-EE" i="1" dirty="0"/>
              <a:t>juurde </a:t>
            </a:r>
            <a:r>
              <a:rPr lang="et-EE" dirty="0"/>
              <a:t>lisada asju, mis seda tähelepanu oma lummavusega endale tõmbavad, samas ei nõua aktiivset infotöötlust, et vaadatust „aru saada“ – nt mõelda, kas see on oht, kas see on kasulik vms. </a:t>
            </a:r>
            <a:endParaRPr lang="en-GB" dirty="0" smtClean="0"/>
          </a:p>
          <a:p>
            <a:r>
              <a:rPr lang="et-EE" dirty="0" smtClean="0"/>
              <a:t>Siit </a:t>
            </a:r>
            <a:r>
              <a:rPr lang="et-EE" dirty="0"/>
              <a:t>tuleneb põhjus, miks üksluine, stampides, monotoonne arhitektuur, haljastuslahendused, tänavadisain vms ei toimi – need ei saa pakkuda </a:t>
            </a:r>
            <a:r>
              <a:rPr lang="et-EE" dirty="0" err="1"/>
              <a:t>restoratiivsust</a:t>
            </a:r>
            <a:r>
              <a:rPr lang="et-EE" dirty="0"/>
              <a:t> – nad ei saa haarata meie tähelepanu pehmelt, jätmata sellel võimalust muremõtetega tegeleda ning selle käigus võimaldada taastada seesama keskendumise- ning töövõime. </a:t>
            </a:r>
          </a:p>
          <a:p>
            <a:endParaRPr lang="et-EE" dirty="0"/>
          </a:p>
        </p:txBody>
      </p:sp>
    </p:spTree>
    <p:extLst>
      <p:ext uri="{BB962C8B-B14F-4D97-AF65-F5344CB8AC3E}">
        <p14:creationId xmlns:p14="http://schemas.microsoft.com/office/powerpoint/2010/main" val="14158039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028" y="181286"/>
            <a:ext cx="10972481" cy="1143000"/>
          </a:xfrm>
        </p:spPr>
        <p:txBody>
          <a:bodyPr>
            <a:normAutofit fontScale="90000"/>
          </a:bodyPr>
          <a:lstStyle/>
          <a:p>
            <a:r>
              <a:rPr lang="et-EE" sz="3600" dirty="0" smtClean="0"/>
              <a:t>Igasugune tegevus, mis eeldab mõtlemist ja tahtlikku-teadlikku tegutsemist, eeldab töömälu – kas keskkond ütleb, et su töömälu on su enda asi?</a:t>
            </a:r>
            <a:endParaRPr lang="en-US" sz="3600" dirty="0"/>
          </a:p>
        </p:txBody>
      </p:sp>
      <p:sp>
        <p:nvSpPr>
          <p:cNvPr id="3" name="Content Placeholder 2"/>
          <p:cNvSpPr>
            <a:spLocks noGrp="1"/>
          </p:cNvSpPr>
          <p:nvPr>
            <p:ph idx="1"/>
          </p:nvPr>
        </p:nvSpPr>
        <p:spPr>
          <a:xfrm>
            <a:off x="858982" y="1399953"/>
            <a:ext cx="10649527" cy="4991611"/>
          </a:xfrm>
        </p:spPr>
        <p:txBody>
          <a:bodyPr>
            <a:normAutofit/>
          </a:bodyPr>
          <a:lstStyle/>
          <a:p>
            <a:pPr marL="0" indent="0">
              <a:buNone/>
            </a:pPr>
            <a:r>
              <a:rPr lang="en-GB" dirty="0"/>
              <a:t>U</a:t>
            </a:r>
            <a:r>
              <a:rPr lang="et-EE" dirty="0" err="1" smtClean="0"/>
              <a:t>uring</a:t>
            </a:r>
            <a:r>
              <a:rPr lang="et-EE" dirty="0" smtClean="0"/>
              <a:t> </a:t>
            </a:r>
            <a:r>
              <a:rPr lang="et-EE" sz="1800" dirty="0"/>
              <a:t>(</a:t>
            </a:r>
            <a:r>
              <a:rPr lang="et-EE" sz="1800" dirty="0" err="1"/>
              <a:t>Gidlow</a:t>
            </a:r>
            <a:r>
              <a:rPr lang="et-EE" sz="1800" dirty="0"/>
              <a:t> et </a:t>
            </a:r>
            <a:r>
              <a:rPr lang="et-EE" sz="1800" dirty="0" err="1"/>
              <a:t>al</a:t>
            </a:r>
            <a:r>
              <a:rPr lang="et-EE" sz="1800" dirty="0"/>
              <a:t>, 2016), </a:t>
            </a:r>
            <a:r>
              <a:rPr lang="et-EE" dirty="0"/>
              <a:t>milles võrreldi kõndivaid inimesi kolmes keskkonnas: linn, rohelus ja veeäärne rohelus, leidis, et ka kognitiivsete (töömälu) ülesannete lahendamise paranemine </a:t>
            </a:r>
            <a:r>
              <a:rPr lang="et-EE" i="1" dirty="0"/>
              <a:t>oli püsivam </a:t>
            </a:r>
            <a:r>
              <a:rPr lang="et-EE" dirty="0"/>
              <a:t>pärast looduskeskkonnas viibimist võrreldes linnakeskkonnas viibimisega.</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3479" y="3277275"/>
            <a:ext cx="8229600" cy="2719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74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On </a:t>
            </a:r>
            <a:r>
              <a:rPr lang="en-GB" dirty="0" err="1" smtClean="0"/>
              <a:t>leitud</a:t>
            </a:r>
            <a:r>
              <a:rPr lang="en-GB" dirty="0" smtClean="0"/>
              <a:t>, et</a:t>
            </a:r>
            <a:endParaRPr lang="et-EE" dirty="0"/>
          </a:p>
        </p:txBody>
      </p:sp>
      <p:sp>
        <p:nvSpPr>
          <p:cNvPr id="3" name="Content Placeholder 2"/>
          <p:cNvSpPr>
            <a:spLocks noGrp="1"/>
          </p:cNvSpPr>
          <p:nvPr>
            <p:ph idx="1"/>
          </p:nvPr>
        </p:nvSpPr>
        <p:spPr/>
        <p:txBody>
          <a:bodyPr>
            <a:normAutofit/>
          </a:bodyPr>
          <a:lstStyle/>
          <a:p>
            <a:r>
              <a:rPr lang="et-EE" dirty="0"/>
              <a:t>Rannikualade ja täislooduslike paikade külastamine on kõige </a:t>
            </a:r>
            <a:r>
              <a:rPr lang="et-EE" dirty="0" err="1"/>
              <a:t>restoratiivsem</a:t>
            </a:r>
            <a:r>
              <a:rPr lang="et-EE" dirty="0"/>
              <a:t>, poollooduslikud linnapargid ja mänguväljakud pakuvad vähem </a:t>
            </a:r>
            <a:r>
              <a:rPr lang="et-EE" dirty="0" err="1"/>
              <a:t>restoratiivset</a:t>
            </a:r>
            <a:r>
              <a:rPr lang="et-EE" dirty="0"/>
              <a:t> kogemust </a:t>
            </a:r>
            <a:r>
              <a:rPr lang="en-US" dirty="0"/>
              <a:t>(White, </a:t>
            </a:r>
            <a:r>
              <a:rPr lang="en-US" dirty="0" err="1"/>
              <a:t>Pahl</a:t>
            </a:r>
            <a:r>
              <a:rPr lang="en-US" dirty="0"/>
              <a:t>, </a:t>
            </a:r>
            <a:r>
              <a:rPr lang="en-US" dirty="0" err="1"/>
              <a:t>Ashbullby</a:t>
            </a:r>
            <a:r>
              <a:rPr lang="en-US" dirty="0"/>
              <a:t>, Herbert, &amp; </a:t>
            </a:r>
            <a:r>
              <a:rPr lang="en-US" dirty="0" err="1"/>
              <a:t>Depledge</a:t>
            </a:r>
            <a:r>
              <a:rPr lang="en-US" dirty="0"/>
              <a:t>, 2013</a:t>
            </a:r>
            <a:r>
              <a:rPr lang="en-US" dirty="0" smtClean="0"/>
              <a:t>)</a:t>
            </a:r>
            <a:endParaRPr lang="et-EE" dirty="0"/>
          </a:p>
        </p:txBody>
      </p:sp>
      <p:sp>
        <p:nvSpPr>
          <p:cNvPr id="4" name="TextBox 3"/>
          <p:cNvSpPr txBox="1"/>
          <p:nvPr/>
        </p:nvSpPr>
        <p:spPr>
          <a:xfrm>
            <a:off x="1143000" y="6086475"/>
            <a:ext cx="9267825" cy="369332"/>
          </a:xfrm>
          <a:prstGeom prst="rect">
            <a:avLst/>
          </a:prstGeom>
          <a:noFill/>
        </p:spPr>
        <p:txBody>
          <a:bodyPr wrap="square" rtlCol="0">
            <a:spAutoFit/>
          </a:bodyPr>
          <a:lstStyle/>
          <a:p>
            <a:r>
              <a:rPr lang="et-EE" dirty="0" smtClean="0"/>
              <a:t>S. </a:t>
            </a:r>
            <a:r>
              <a:rPr lang="et-EE" dirty="0" err="1" smtClean="0"/>
              <a:t>Sternfeldti</a:t>
            </a:r>
            <a:r>
              <a:rPr lang="et-EE" dirty="0" smtClean="0"/>
              <a:t> magistritööle tuginevalt </a:t>
            </a:r>
            <a:endParaRPr lang="et-EE" dirty="0"/>
          </a:p>
        </p:txBody>
      </p:sp>
    </p:spTree>
    <p:extLst>
      <p:ext uri="{BB962C8B-B14F-4D97-AF65-F5344CB8AC3E}">
        <p14:creationId xmlns:p14="http://schemas.microsoft.com/office/powerpoint/2010/main" val="25965234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434" y="270532"/>
            <a:ext cx="10922876" cy="1325563"/>
          </a:xfrm>
        </p:spPr>
        <p:txBody>
          <a:bodyPr>
            <a:normAutofit/>
          </a:bodyPr>
          <a:lstStyle/>
          <a:p>
            <a:r>
              <a:rPr lang="en-GB" sz="3600" dirty="0" err="1" smtClean="0"/>
              <a:t>Seejuures</a:t>
            </a:r>
            <a:r>
              <a:rPr lang="en-GB" sz="3600" dirty="0" smtClean="0"/>
              <a:t> on </a:t>
            </a:r>
            <a:r>
              <a:rPr lang="en-GB" sz="3600" dirty="0" err="1" smtClean="0"/>
              <a:t>paiga</a:t>
            </a:r>
            <a:r>
              <a:rPr lang="en-GB" sz="3600" dirty="0" smtClean="0"/>
              <a:t> “</a:t>
            </a:r>
            <a:r>
              <a:rPr lang="en-GB" sz="3600" dirty="0" err="1" smtClean="0"/>
              <a:t>metsikus</a:t>
            </a:r>
            <a:r>
              <a:rPr lang="en-GB" sz="3600" dirty="0" smtClean="0"/>
              <a:t>” </a:t>
            </a:r>
            <a:r>
              <a:rPr lang="en-GB" sz="3600" dirty="0" err="1" smtClean="0"/>
              <a:t>seotud</a:t>
            </a:r>
            <a:r>
              <a:rPr lang="en-GB" sz="3600" dirty="0" smtClean="0"/>
              <a:t> </a:t>
            </a:r>
            <a:r>
              <a:rPr lang="en-GB" sz="3600" dirty="0" err="1" smtClean="0"/>
              <a:t>paigakiindumusega</a:t>
            </a:r>
            <a:r>
              <a:rPr lang="en-GB" sz="3600" dirty="0" smtClean="0"/>
              <a:t> </a:t>
            </a:r>
            <a:r>
              <a:rPr lang="en-GB" sz="3600" dirty="0" err="1" smtClean="0"/>
              <a:t>samapalju</a:t>
            </a:r>
            <a:r>
              <a:rPr lang="en-GB" sz="3600" dirty="0" smtClean="0"/>
              <a:t> </a:t>
            </a:r>
            <a:r>
              <a:rPr lang="en-GB" sz="3600" dirty="0" err="1" smtClean="0"/>
              <a:t>kui</a:t>
            </a:r>
            <a:r>
              <a:rPr lang="en-GB" sz="3600" dirty="0" smtClean="0"/>
              <a:t> </a:t>
            </a:r>
            <a:r>
              <a:rPr lang="en-GB" sz="3600" dirty="0" err="1" smtClean="0"/>
              <a:t>tajutud</a:t>
            </a:r>
            <a:r>
              <a:rPr lang="en-GB" sz="3600" dirty="0" smtClean="0"/>
              <a:t> </a:t>
            </a:r>
            <a:r>
              <a:rPr lang="en-GB" sz="3600" dirty="0" err="1" smtClean="0"/>
              <a:t>turvalisus</a:t>
            </a:r>
            <a:r>
              <a:rPr lang="en-GB" sz="3600" dirty="0" smtClean="0"/>
              <a:t> </a:t>
            </a:r>
            <a:r>
              <a:rPr lang="en-GB" sz="3600" dirty="0" err="1" smtClean="0"/>
              <a:t>vms</a:t>
            </a:r>
            <a:endParaRPr lang="en-GB" sz="3600" dirty="0"/>
          </a:p>
        </p:txBody>
      </p:sp>
      <p:pic>
        <p:nvPicPr>
          <p:cNvPr id="4" name="Content Placeholder 3"/>
          <p:cNvPicPr>
            <a:picLocks noGrp="1" noChangeAspect="1"/>
          </p:cNvPicPr>
          <p:nvPr>
            <p:ph idx="1"/>
          </p:nvPr>
        </p:nvPicPr>
        <p:blipFill>
          <a:blip r:embed="rId2"/>
          <a:stretch>
            <a:fillRect/>
          </a:stretch>
        </p:blipFill>
        <p:spPr>
          <a:xfrm>
            <a:off x="2830227" y="1357922"/>
            <a:ext cx="6587042" cy="5242576"/>
          </a:xfrm>
          <a:prstGeom prst="rect">
            <a:avLst/>
          </a:prstGeom>
        </p:spPr>
      </p:pic>
    </p:spTree>
    <p:extLst>
      <p:ext uri="{BB962C8B-B14F-4D97-AF65-F5344CB8AC3E}">
        <p14:creationId xmlns:p14="http://schemas.microsoft.com/office/powerpoint/2010/main" val="1735597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Samal</a:t>
            </a:r>
            <a:r>
              <a:rPr lang="en-GB" dirty="0" smtClean="0"/>
              <a:t> </a:t>
            </a:r>
            <a:r>
              <a:rPr lang="en-GB" dirty="0" err="1" smtClean="0"/>
              <a:t>ajal</a:t>
            </a:r>
            <a:r>
              <a:rPr lang="en-GB" dirty="0" smtClean="0"/>
              <a:t> </a:t>
            </a:r>
            <a:r>
              <a:rPr lang="en-GB" dirty="0" err="1" smtClean="0"/>
              <a:t>Haapsalus</a:t>
            </a:r>
            <a:r>
              <a:rPr lang="en-GB" dirty="0" smtClean="0"/>
              <a:t>…</a:t>
            </a:r>
            <a:endParaRPr lang="en-GB" dirty="0"/>
          </a:p>
        </p:txBody>
      </p:sp>
      <p:pic>
        <p:nvPicPr>
          <p:cNvPr id="4" name="Content Placeholder 3"/>
          <p:cNvPicPr>
            <a:picLocks noGrp="1" noChangeAspect="1"/>
          </p:cNvPicPr>
          <p:nvPr>
            <p:ph idx="1"/>
          </p:nvPr>
        </p:nvPicPr>
        <p:blipFill>
          <a:blip r:embed="rId2"/>
          <a:stretch>
            <a:fillRect/>
          </a:stretch>
        </p:blipFill>
        <p:spPr>
          <a:xfrm>
            <a:off x="2149782" y="1919179"/>
            <a:ext cx="7072629" cy="4351338"/>
          </a:xfrm>
          <a:prstGeom prst="rect">
            <a:avLst/>
          </a:prstGeom>
        </p:spPr>
      </p:pic>
      <p:sp>
        <p:nvSpPr>
          <p:cNvPr id="5" name="Oval Callout 4"/>
          <p:cNvSpPr/>
          <p:nvPr/>
        </p:nvSpPr>
        <p:spPr>
          <a:xfrm>
            <a:off x="8597462" y="136634"/>
            <a:ext cx="3699640" cy="1986456"/>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dirty="0"/>
              <a:t> </a:t>
            </a:r>
            <a:r>
              <a:rPr lang="fi-FI" sz="1600" dirty="0" smtClean="0"/>
              <a:t>„</a:t>
            </a:r>
            <a:r>
              <a:rPr lang="fi-FI" sz="1600" dirty="0"/>
              <a:t>Haapsalu linna peatänav saab uuendatud ja väärika ilme aastakümneteks</a:t>
            </a:r>
            <a:r>
              <a:rPr lang="fi-FI" sz="1600" dirty="0" smtClean="0"/>
              <a:t>! Nurisejad </a:t>
            </a:r>
            <a:r>
              <a:rPr lang="fi-FI" sz="1600" dirty="0"/>
              <a:t>on vähemuses ja see tuleb nende suust, kes ise ei ela Haapsalus,” ütles linnapea.</a:t>
            </a:r>
            <a:endParaRPr lang="en-GB" sz="1600" dirty="0"/>
          </a:p>
        </p:txBody>
      </p:sp>
    </p:spTree>
    <p:extLst>
      <p:ext uri="{BB962C8B-B14F-4D97-AF65-F5344CB8AC3E}">
        <p14:creationId xmlns:p14="http://schemas.microsoft.com/office/powerpoint/2010/main" val="38863868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Eraldi tähelepanu liigirikkusele</a:t>
            </a:r>
            <a:endParaRPr lang="et-EE"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t-EE" dirty="0" smtClean="0"/>
              <a:t> Rohealade </a:t>
            </a:r>
            <a:r>
              <a:rPr lang="et-EE" dirty="0"/>
              <a:t>vaimset taastumist toetav mõju suureneb koos looduslikul alal oleva liigirikkuse suurenemisega (</a:t>
            </a:r>
            <a:r>
              <a:rPr lang="et-EE" dirty="0" err="1"/>
              <a:t>Fuller</a:t>
            </a:r>
            <a:r>
              <a:rPr lang="et-EE" dirty="0"/>
              <a:t> et </a:t>
            </a:r>
            <a:r>
              <a:rPr lang="et-EE" dirty="0" err="1"/>
              <a:t>al</a:t>
            </a:r>
            <a:r>
              <a:rPr lang="et-EE" dirty="0"/>
              <a:t>, 2007</a:t>
            </a:r>
            <a:r>
              <a:rPr lang="et-EE" dirty="0" smtClean="0"/>
              <a:t>)</a:t>
            </a:r>
            <a:endParaRPr lang="et-EE" dirty="0"/>
          </a:p>
          <a:p>
            <a:endParaRPr lang="et-EE" dirty="0"/>
          </a:p>
        </p:txBody>
      </p:sp>
    </p:spTree>
    <p:extLst>
      <p:ext uri="{BB962C8B-B14F-4D97-AF65-F5344CB8AC3E}">
        <p14:creationId xmlns:p14="http://schemas.microsoft.com/office/powerpoint/2010/main" val="34756689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t-EE" sz="3600" dirty="0"/>
              <a:t>Linnaloodus ja lapsed</a:t>
            </a:r>
          </a:p>
        </p:txBody>
      </p:sp>
      <p:sp>
        <p:nvSpPr>
          <p:cNvPr id="3" name="Content Placeholder 2"/>
          <p:cNvSpPr>
            <a:spLocks noGrp="1"/>
          </p:cNvSpPr>
          <p:nvPr>
            <p:ph idx="1"/>
          </p:nvPr>
        </p:nvSpPr>
        <p:spPr>
          <a:xfrm>
            <a:off x="701964" y="1600200"/>
            <a:ext cx="10651836" cy="5257800"/>
          </a:xfrm>
        </p:spPr>
        <p:txBody>
          <a:bodyPr>
            <a:normAutofit fontScale="77500" lnSpcReduction="20000"/>
          </a:bodyPr>
          <a:lstStyle/>
          <a:p>
            <a:pPr marL="0" indent="0">
              <a:buNone/>
            </a:pPr>
            <a:r>
              <a:rPr lang="et-EE" b="1" dirty="0" smtClean="0">
                <a:effectLst>
                  <a:outerShdw blurRad="38100" dist="38100" dir="2700000" algn="tl">
                    <a:srgbClr val="000000">
                      <a:alpha val="43137"/>
                    </a:srgbClr>
                  </a:outerShdw>
                </a:effectLst>
              </a:rPr>
              <a:t>Rohelisem linnaruum:</a:t>
            </a:r>
          </a:p>
          <a:p>
            <a:pPr>
              <a:buFontTx/>
              <a:buChar char="-"/>
            </a:pPr>
            <a:r>
              <a:rPr lang="et-EE" dirty="0" smtClean="0"/>
              <a:t>toob kaasa suurema füüsilise aktiivsuse ja mängimise </a:t>
            </a:r>
            <a:r>
              <a:rPr lang="en-US" dirty="0" smtClean="0"/>
              <a:t>(</a:t>
            </a:r>
            <a:r>
              <a:rPr lang="en-US" dirty="0"/>
              <a:t>Barton, </a:t>
            </a:r>
            <a:r>
              <a:rPr lang="en-US" dirty="0" err="1"/>
              <a:t>Sandercock</a:t>
            </a:r>
            <a:r>
              <a:rPr lang="en-US" dirty="0"/>
              <a:t>, Pretty, &amp; Wood, 2014; </a:t>
            </a:r>
            <a:r>
              <a:rPr lang="en-US" dirty="0" err="1"/>
              <a:t>Dyment</a:t>
            </a:r>
            <a:r>
              <a:rPr lang="en-US" dirty="0"/>
              <a:t> &amp; Bell, </a:t>
            </a:r>
            <a:r>
              <a:rPr lang="en-US" dirty="0" smtClean="0"/>
              <a:t>2008)</a:t>
            </a:r>
            <a:endParaRPr lang="et-EE" dirty="0" smtClean="0"/>
          </a:p>
          <a:p>
            <a:pPr>
              <a:buFontTx/>
              <a:buChar char="-"/>
            </a:pPr>
            <a:r>
              <a:rPr lang="et-EE" dirty="0" smtClean="0"/>
              <a:t>vähendab tõenäosust ülekaalulisuseks ja teistes kroonilistes haigusteks  (</a:t>
            </a:r>
            <a:r>
              <a:rPr lang="en-US" dirty="0" smtClean="0"/>
              <a:t>McCurdy</a:t>
            </a:r>
            <a:r>
              <a:rPr lang="en-US" dirty="0"/>
              <a:t>, Winterbottom, Mehta, &amp; Roberts, </a:t>
            </a:r>
            <a:r>
              <a:rPr lang="en-US" dirty="0" smtClean="0"/>
              <a:t>2010)</a:t>
            </a:r>
            <a:endParaRPr lang="et-EE" dirty="0" smtClean="0"/>
          </a:p>
          <a:p>
            <a:pPr>
              <a:buFontTx/>
              <a:buChar char="-"/>
            </a:pPr>
            <a:r>
              <a:rPr lang="et-EE" dirty="0"/>
              <a:t>t</a:t>
            </a:r>
            <a:r>
              <a:rPr lang="et-EE" dirty="0" smtClean="0"/>
              <a:t>oetab vaimset tervist ja vastupidavust</a:t>
            </a:r>
            <a:r>
              <a:rPr lang="en-US" dirty="0" smtClean="0"/>
              <a:t> </a:t>
            </a:r>
            <a:r>
              <a:rPr lang="en-US" dirty="0"/>
              <a:t>(Chawla, </a:t>
            </a:r>
            <a:r>
              <a:rPr lang="en-US" dirty="0" err="1"/>
              <a:t>Keena</a:t>
            </a:r>
            <a:r>
              <a:rPr lang="en-US" dirty="0"/>
              <a:t>, </a:t>
            </a:r>
            <a:r>
              <a:rPr lang="en-US" dirty="0" err="1"/>
              <a:t>Pevec</a:t>
            </a:r>
            <a:r>
              <a:rPr lang="en-US" dirty="0"/>
              <a:t>, &amp; Stanley, 2014; </a:t>
            </a:r>
            <a:r>
              <a:rPr lang="en-US" dirty="0" err="1"/>
              <a:t>Corraliza</a:t>
            </a:r>
            <a:r>
              <a:rPr lang="en-US" dirty="0"/>
              <a:t> &amp; </a:t>
            </a:r>
            <a:r>
              <a:rPr lang="en-US" dirty="0" err="1"/>
              <a:t>Collado</a:t>
            </a:r>
            <a:r>
              <a:rPr lang="en-US" dirty="0"/>
              <a:t>, 2011; </a:t>
            </a:r>
            <a:r>
              <a:rPr lang="en-US" dirty="0" err="1"/>
              <a:t>Flouri</a:t>
            </a:r>
            <a:r>
              <a:rPr lang="en-US" dirty="0"/>
              <a:t>, </a:t>
            </a:r>
            <a:r>
              <a:rPr lang="en-US" dirty="0" err="1"/>
              <a:t>Midouhas</a:t>
            </a:r>
            <a:r>
              <a:rPr lang="en-US" dirty="0"/>
              <a:t>, &amp; Joshi, 2014; Wells &amp; Evans, 2003</a:t>
            </a:r>
            <a:r>
              <a:rPr lang="en-US" dirty="0" smtClean="0"/>
              <a:t>)</a:t>
            </a:r>
            <a:endParaRPr lang="et-EE" dirty="0" smtClean="0"/>
          </a:p>
          <a:p>
            <a:pPr>
              <a:buFontTx/>
              <a:buChar char="-"/>
            </a:pPr>
            <a:r>
              <a:rPr lang="et-EE" dirty="0"/>
              <a:t>t</a:t>
            </a:r>
            <a:r>
              <a:rPr lang="et-EE" dirty="0" smtClean="0"/>
              <a:t>õstab keskkonnateadlikkust</a:t>
            </a:r>
            <a:r>
              <a:rPr lang="en-US" dirty="0" smtClean="0"/>
              <a:t> </a:t>
            </a:r>
            <a:r>
              <a:rPr lang="en-US" dirty="0"/>
              <a:t>(Chawla, 2009; Cheng &amp; Monroe, 2012; </a:t>
            </a:r>
            <a:r>
              <a:rPr lang="en-US" dirty="0" err="1"/>
              <a:t>Collado</a:t>
            </a:r>
            <a:r>
              <a:rPr lang="en-US" dirty="0"/>
              <a:t>, </a:t>
            </a:r>
            <a:r>
              <a:rPr lang="en-US" dirty="0" err="1"/>
              <a:t>Staats</a:t>
            </a:r>
            <a:r>
              <a:rPr lang="en-US" dirty="0"/>
              <a:t>, &amp; </a:t>
            </a:r>
            <a:r>
              <a:rPr lang="en-US" dirty="0" err="1"/>
              <a:t>Corraliza</a:t>
            </a:r>
            <a:r>
              <a:rPr lang="en-US" dirty="0"/>
              <a:t>, 2013; Wells &amp; </a:t>
            </a:r>
            <a:r>
              <a:rPr lang="en-US" dirty="0" err="1"/>
              <a:t>Lekies</a:t>
            </a:r>
            <a:r>
              <a:rPr lang="en-US" dirty="0"/>
              <a:t>, </a:t>
            </a:r>
            <a:r>
              <a:rPr lang="en-US" dirty="0" smtClean="0"/>
              <a:t>2006)</a:t>
            </a:r>
            <a:endParaRPr lang="et-EE" dirty="0" smtClean="0"/>
          </a:p>
          <a:p>
            <a:pPr>
              <a:buFontTx/>
              <a:buChar char="-"/>
            </a:pPr>
            <a:r>
              <a:rPr lang="et-EE" dirty="0" smtClean="0"/>
              <a:t>parandab enesekontrolli ja keskendumisvõimet</a:t>
            </a:r>
            <a:r>
              <a:rPr lang="en-US" dirty="0" smtClean="0"/>
              <a:t> </a:t>
            </a:r>
            <a:r>
              <a:rPr lang="en-US" dirty="0"/>
              <a:t>(Faber Taylor &amp; </a:t>
            </a:r>
            <a:r>
              <a:rPr lang="en-US" dirty="0" err="1"/>
              <a:t>Kuo</a:t>
            </a:r>
            <a:r>
              <a:rPr lang="en-US" dirty="0"/>
              <a:t>, 2009; Faber Taylor, </a:t>
            </a:r>
            <a:r>
              <a:rPr lang="en-US" dirty="0" err="1"/>
              <a:t>Kuo</a:t>
            </a:r>
            <a:r>
              <a:rPr lang="en-US" dirty="0"/>
              <a:t>, &amp; Sullivan, 2002</a:t>
            </a:r>
            <a:r>
              <a:rPr lang="en-US" dirty="0" smtClean="0"/>
              <a:t>)</a:t>
            </a:r>
            <a:endParaRPr lang="et-EE" dirty="0" smtClean="0"/>
          </a:p>
          <a:p>
            <a:pPr>
              <a:buFontTx/>
              <a:buChar char="-"/>
            </a:pPr>
            <a:r>
              <a:rPr lang="et-EE" dirty="0"/>
              <a:t>v</a:t>
            </a:r>
            <a:r>
              <a:rPr lang="et-EE" dirty="0" smtClean="0"/>
              <a:t>ähendab stressi ja parandab psühholoogilist heaolu</a:t>
            </a:r>
            <a:r>
              <a:rPr lang="en-US" dirty="0" smtClean="0"/>
              <a:t> </a:t>
            </a:r>
            <a:r>
              <a:rPr lang="en-US" dirty="0"/>
              <a:t>(</a:t>
            </a:r>
            <a:r>
              <a:rPr lang="en-US" dirty="0" err="1"/>
              <a:t>Kelz</a:t>
            </a:r>
            <a:r>
              <a:rPr lang="en-US" dirty="0"/>
              <a:t>, Evans, &amp; </a:t>
            </a:r>
            <a:r>
              <a:rPr lang="en-US" dirty="0" err="1"/>
              <a:t>Röderer</a:t>
            </a:r>
            <a:r>
              <a:rPr lang="en-US" dirty="0"/>
              <a:t>, 2013</a:t>
            </a:r>
            <a:r>
              <a:rPr lang="en-US" dirty="0" smtClean="0"/>
              <a:t>).</a:t>
            </a:r>
            <a:endParaRPr lang="et-EE" dirty="0" smtClean="0"/>
          </a:p>
          <a:p>
            <a:pPr>
              <a:buFontTx/>
              <a:buChar char="-"/>
            </a:pPr>
            <a:r>
              <a:rPr lang="en-US" dirty="0">
                <a:hlinkClick r:id="rId2"/>
              </a:rPr>
              <a:t>http://</a:t>
            </a:r>
            <a:r>
              <a:rPr lang="en-US" dirty="0" err="1">
                <a:hlinkClick r:id="rId2"/>
              </a:rPr>
              <a:t>www.childrenandnature.org</a:t>
            </a:r>
            <a:r>
              <a:rPr lang="en-US" dirty="0">
                <a:hlinkClick r:id="rId2"/>
              </a:rPr>
              <a:t>/2016/10/18/12-principles-for-a-nature-rich-city/</a:t>
            </a:r>
            <a:endParaRPr lang="et-EE" dirty="0"/>
          </a:p>
          <a:p>
            <a:pPr>
              <a:buFontTx/>
              <a:buChar char="-"/>
            </a:pPr>
            <a:endParaRPr lang="et-EE" b="1" dirty="0" smtClean="0">
              <a:solidFill>
                <a:schemeClr val="accent3">
                  <a:lumMod val="75000"/>
                </a:schemeClr>
              </a:solidFill>
              <a:effectLst>
                <a:outerShdw blurRad="38100" dist="38100" dir="2700000" algn="tl">
                  <a:srgbClr val="000000">
                    <a:alpha val="43137"/>
                  </a:srgbClr>
                </a:outerShdw>
              </a:effectLst>
            </a:endParaRPr>
          </a:p>
          <a:p>
            <a:pPr>
              <a:buFontTx/>
              <a:buChar char="-"/>
            </a:pPr>
            <a:r>
              <a:rPr lang="et-EE" b="1" dirty="0" smtClean="0">
                <a:solidFill>
                  <a:schemeClr val="accent3">
                    <a:lumMod val="75000"/>
                  </a:schemeClr>
                </a:solidFill>
                <a:effectLst>
                  <a:outerShdw blurRad="38100" dist="38100" dir="2700000" algn="tl">
                    <a:srgbClr val="000000">
                      <a:alpha val="43137"/>
                    </a:srgbClr>
                  </a:outerShdw>
                </a:effectLst>
              </a:rPr>
              <a:t>Kokkuvõttes näib, et rohelus on mitte tingimata esteetika, vaid heaolu, tervise ja õppimisega seotud küsimus</a:t>
            </a:r>
            <a:endParaRPr lang="en-US" b="1" dirty="0">
              <a:solidFill>
                <a:schemeClr val="accent3">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514196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t-EE" sz="3600" dirty="0"/>
              <a:t>Näide roheluse ja laste kognitiivse funktsioneerimise seosest</a:t>
            </a:r>
            <a:endParaRPr lang="en-US" sz="3600" dirty="0"/>
          </a:p>
        </p:txBody>
      </p:sp>
      <p:sp>
        <p:nvSpPr>
          <p:cNvPr id="3" name="Content Placeholder 2"/>
          <p:cNvSpPr>
            <a:spLocks noGrp="1"/>
          </p:cNvSpPr>
          <p:nvPr>
            <p:ph idx="1"/>
          </p:nvPr>
        </p:nvSpPr>
        <p:spPr/>
        <p:txBody>
          <a:bodyPr>
            <a:normAutofit lnSpcReduction="10000"/>
          </a:bodyPr>
          <a:lstStyle/>
          <a:p>
            <a:r>
              <a:rPr lang="et-EE" dirty="0"/>
              <a:t>S</a:t>
            </a:r>
            <a:r>
              <a:rPr lang="et-EE" dirty="0" smtClean="0"/>
              <a:t>eos madala sotsiaalmajandusliku staatusega laste elupaiga roheluse ja kognitiivse funktsioneerimise vahel – uuring, kus jälgiti lapsi enne ja pärast kolimist ja </a:t>
            </a:r>
            <a:r>
              <a:rPr lang="et-EE" u="sng" dirty="0" smtClean="0"/>
              <a:t>võeti tohutu püüdlikkusega arvesse ja välistati kõik tegurid, mis veel võiks tulemust mõjutada </a:t>
            </a:r>
            <a:r>
              <a:rPr lang="et-EE" dirty="0" smtClean="0"/>
              <a:t>(</a:t>
            </a:r>
            <a:r>
              <a:rPr lang="et-EE" dirty="0" err="1" smtClean="0"/>
              <a:t>Wells</a:t>
            </a:r>
            <a:r>
              <a:rPr lang="et-EE" dirty="0" smtClean="0"/>
              <a:t>, 2000). </a:t>
            </a:r>
          </a:p>
          <a:p>
            <a:r>
              <a:rPr lang="et-EE" dirty="0" smtClean="0"/>
              <a:t>Tulemus: nende laste, kelle kodupiirkond oli pärast kolimist rohelisim, kognitiivne funktsioneerimine (nt võime oma tähelepanu suunata, keskenduda) oli parim.</a:t>
            </a:r>
          </a:p>
          <a:p>
            <a:r>
              <a:rPr lang="et-EE" sz="2100" dirty="0"/>
              <a:t>Näited, kuidas seda siis õieti mõõdeti:</a:t>
            </a:r>
          </a:p>
          <a:p>
            <a:pPr>
              <a:buFontTx/>
              <a:buChar char="-"/>
            </a:pPr>
            <a:r>
              <a:rPr lang="en-US" sz="2100" i="1" dirty="0"/>
              <a:t>“Starts but does not complete homework”</a:t>
            </a:r>
            <a:endParaRPr lang="et-EE" sz="2100" i="1" dirty="0"/>
          </a:p>
          <a:p>
            <a:pPr>
              <a:buFontTx/>
              <a:buChar char="-"/>
            </a:pPr>
            <a:r>
              <a:rPr lang="en-US" sz="2100" i="1" dirty="0"/>
              <a:t>“Has accidents which are the result of impulsive or careless behavior”</a:t>
            </a:r>
            <a:endParaRPr lang="et-EE" sz="2100" i="1" dirty="0"/>
          </a:p>
          <a:p>
            <a:pPr>
              <a:buFontTx/>
              <a:buChar char="-"/>
            </a:pPr>
            <a:r>
              <a:rPr lang="en-US" sz="2100" i="1" dirty="0"/>
              <a:t>“Is easily angered, annoyed, or upset”</a:t>
            </a:r>
          </a:p>
        </p:txBody>
      </p:sp>
    </p:spTree>
    <p:extLst>
      <p:ext uri="{BB962C8B-B14F-4D97-AF65-F5344CB8AC3E}">
        <p14:creationId xmlns:p14="http://schemas.microsoft.com/office/powerpoint/2010/main" val="41500497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9090" y="107950"/>
            <a:ext cx="11421459" cy="1325563"/>
          </a:xfrm>
        </p:spPr>
        <p:txBody>
          <a:bodyPr>
            <a:normAutofit/>
          </a:bodyPr>
          <a:lstStyle/>
          <a:p>
            <a:r>
              <a:rPr lang="et-EE" sz="3200" dirty="0" smtClean="0"/>
              <a:t>Mida </a:t>
            </a:r>
            <a:r>
              <a:rPr lang="et-EE" sz="3200" dirty="0" smtClean="0"/>
              <a:t>me võiks võita, kui me lubaks suuremat ökoloogilist mitmekesisust?</a:t>
            </a:r>
            <a:endParaRPr lang="et-EE" sz="3200" dirty="0"/>
          </a:p>
        </p:txBody>
      </p:sp>
      <p:sp>
        <p:nvSpPr>
          <p:cNvPr id="3" name="Content Placeholder 2"/>
          <p:cNvSpPr>
            <a:spLocks noGrp="1"/>
          </p:cNvSpPr>
          <p:nvPr>
            <p:ph idx="1"/>
          </p:nvPr>
        </p:nvSpPr>
        <p:spPr>
          <a:xfrm>
            <a:off x="228600" y="1352550"/>
            <a:ext cx="11963400" cy="5305425"/>
          </a:xfrm>
        </p:spPr>
        <p:txBody>
          <a:bodyPr>
            <a:noAutofit/>
          </a:bodyPr>
          <a:lstStyle/>
          <a:p>
            <a:r>
              <a:rPr lang="et-EE" sz="2000" dirty="0" smtClean="0"/>
              <a:t>Rohelusel on </a:t>
            </a:r>
            <a:r>
              <a:rPr lang="et-EE" sz="2000" b="1" dirty="0" smtClean="0"/>
              <a:t>lastele </a:t>
            </a:r>
            <a:r>
              <a:rPr lang="et-EE" sz="2000" b="1" dirty="0" smtClean="0"/>
              <a:t>ja noortele </a:t>
            </a:r>
            <a:r>
              <a:rPr lang="et-EE" sz="2000" dirty="0" smtClean="0"/>
              <a:t>hulk positiivseid mõjusid:</a:t>
            </a:r>
          </a:p>
          <a:p>
            <a:pPr>
              <a:buFontTx/>
              <a:buChar char="-"/>
            </a:pPr>
            <a:r>
              <a:rPr lang="et-EE" sz="2000" dirty="0" smtClean="0"/>
              <a:t>toob kaasa suurema füüsilise aktiivsuse ja mängimise </a:t>
            </a:r>
            <a:r>
              <a:rPr lang="en-US" sz="2000" dirty="0" smtClean="0"/>
              <a:t>(Barton, </a:t>
            </a:r>
            <a:r>
              <a:rPr lang="en-US" sz="2000" dirty="0" err="1" smtClean="0"/>
              <a:t>Sandercock</a:t>
            </a:r>
            <a:r>
              <a:rPr lang="en-US" sz="2000" dirty="0" smtClean="0"/>
              <a:t>, Pretty, &amp; Wood, 2014; </a:t>
            </a:r>
            <a:r>
              <a:rPr lang="en-US" sz="2000" dirty="0" err="1" smtClean="0"/>
              <a:t>Dyment</a:t>
            </a:r>
            <a:r>
              <a:rPr lang="en-US" sz="2000" dirty="0" smtClean="0"/>
              <a:t> &amp; Bell, 2008)</a:t>
            </a:r>
            <a:endParaRPr lang="et-EE" sz="2000" dirty="0" smtClean="0"/>
          </a:p>
          <a:p>
            <a:pPr>
              <a:buFontTx/>
              <a:buChar char="-"/>
            </a:pPr>
            <a:r>
              <a:rPr lang="et-EE" sz="2000" dirty="0" smtClean="0"/>
              <a:t>vähendab tõenäosust ülekaalulisuseks ja teistes kroonilistes </a:t>
            </a:r>
            <a:r>
              <a:rPr lang="et-EE" sz="2000" dirty="0" smtClean="0"/>
              <a:t>haigusteks </a:t>
            </a:r>
            <a:r>
              <a:rPr lang="et-EE" sz="2000" dirty="0" smtClean="0"/>
              <a:t>(</a:t>
            </a:r>
            <a:r>
              <a:rPr lang="en-US" sz="2000" dirty="0" smtClean="0"/>
              <a:t>McCurdy, </a:t>
            </a:r>
            <a:r>
              <a:rPr lang="en-US" sz="2000" dirty="0" err="1" smtClean="0"/>
              <a:t>Winterbottom</a:t>
            </a:r>
            <a:r>
              <a:rPr lang="en-US" sz="2000" dirty="0" smtClean="0"/>
              <a:t>, Mehta, &amp; Roberts, 2010)</a:t>
            </a:r>
            <a:endParaRPr lang="et-EE" sz="2000" dirty="0" smtClean="0"/>
          </a:p>
          <a:p>
            <a:pPr>
              <a:buFontTx/>
              <a:buChar char="-"/>
            </a:pPr>
            <a:r>
              <a:rPr lang="et-EE" sz="2000" dirty="0" smtClean="0"/>
              <a:t>toetab vaimset tervist ja vastupidavust</a:t>
            </a:r>
            <a:r>
              <a:rPr lang="en-US" sz="2000" dirty="0" smtClean="0"/>
              <a:t> (Chawla, </a:t>
            </a:r>
            <a:r>
              <a:rPr lang="en-US" sz="2000" dirty="0" err="1" smtClean="0"/>
              <a:t>Keena</a:t>
            </a:r>
            <a:r>
              <a:rPr lang="en-US" sz="2000" dirty="0" smtClean="0"/>
              <a:t>, </a:t>
            </a:r>
            <a:r>
              <a:rPr lang="en-US" sz="2000" dirty="0" err="1" smtClean="0"/>
              <a:t>Pevec</a:t>
            </a:r>
            <a:r>
              <a:rPr lang="en-US" sz="2000" dirty="0" smtClean="0"/>
              <a:t>, &amp; Stanley, 2014; </a:t>
            </a:r>
            <a:r>
              <a:rPr lang="en-US" sz="2000" dirty="0" err="1" smtClean="0"/>
              <a:t>Corraliza</a:t>
            </a:r>
            <a:r>
              <a:rPr lang="en-US" sz="2000" dirty="0" smtClean="0"/>
              <a:t> &amp; </a:t>
            </a:r>
            <a:r>
              <a:rPr lang="en-US" sz="2000" dirty="0" err="1" smtClean="0"/>
              <a:t>Collado</a:t>
            </a:r>
            <a:r>
              <a:rPr lang="en-US" sz="2000" dirty="0" smtClean="0"/>
              <a:t>, 2011; </a:t>
            </a:r>
            <a:r>
              <a:rPr lang="en-US" sz="2000" dirty="0" err="1" smtClean="0"/>
              <a:t>Flouri</a:t>
            </a:r>
            <a:r>
              <a:rPr lang="en-US" sz="2000" dirty="0" smtClean="0"/>
              <a:t>, </a:t>
            </a:r>
            <a:r>
              <a:rPr lang="en-US" sz="2000" dirty="0" err="1" smtClean="0"/>
              <a:t>Midouhas</a:t>
            </a:r>
            <a:r>
              <a:rPr lang="en-US" sz="2000" dirty="0" smtClean="0"/>
              <a:t>, &amp; Joshi, 2014; Wells &amp; Evans, 2003)</a:t>
            </a:r>
            <a:endParaRPr lang="et-EE" sz="2000" dirty="0" smtClean="0"/>
          </a:p>
          <a:p>
            <a:pPr>
              <a:buFontTx/>
              <a:buChar char="-"/>
            </a:pPr>
            <a:r>
              <a:rPr lang="et-EE" sz="2000" dirty="0" smtClean="0"/>
              <a:t>tõstab keskkonnateadlikkust</a:t>
            </a:r>
            <a:r>
              <a:rPr lang="en-US" sz="2000" dirty="0" smtClean="0"/>
              <a:t> (Chawla, 2009; Cheng &amp; Monroe, 2012; </a:t>
            </a:r>
            <a:r>
              <a:rPr lang="en-US" sz="2000" dirty="0" err="1" smtClean="0"/>
              <a:t>Collado</a:t>
            </a:r>
            <a:r>
              <a:rPr lang="en-US" sz="2000" dirty="0" smtClean="0"/>
              <a:t>, </a:t>
            </a:r>
            <a:r>
              <a:rPr lang="en-US" sz="2000" dirty="0" err="1" smtClean="0"/>
              <a:t>Staats</a:t>
            </a:r>
            <a:r>
              <a:rPr lang="en-US" sz="2000" dirty="0" smtClean="0"/>
              <a:t>, &amp; </a:t>
            </a:r>
            <a:r>
              <a:rPr lang="en-US" sz="2000" dirty="0" err="1" smtClean="0"/>
              <a:t>Corraliza</a:t>
            </a:r>
            <a:r>
              <a:rPr lang="en-US" sz="2000" dirty="0" smtClean="0"/>
              <a:t>, 2013; Wells &amp; </a:t>
            </a:r>
            <a:r>
              <a:rPr lang="en-US" sz="2000" dirty="0" err="1" smtClean="0"/>
              <a:t>Lekies</a:t>
            </a:r>
            <a:r>
              <a:rPr lang="en-US" sz="2000" dirty="0" smtClean="0"/>
              <a:t>, 2006)</a:t>
            </a:r>
            <a:endParaRPr lang="et-EE" sz="2000" dirty="0" smtClean="0"/>
          </a:p>
          <a:p>
            <a:pPr>
              <a:buFontTx/>
              <a:buChar char="-"/>
            </a:pPr>
            <a:r>
              <a:rPr lang="et-EE" sz="2000" dirty="0" smtClean="0"/>
              <a:t>parandab enesekontrolli ja keskendumisvõimet</a:t>
            </a:r>
            <a:r>
              <a:rPr lang="en-US" sz="2000" dirty="0" smtClean="0"/>
              <a:t> (Faber Taylor &amp; </a:t>
            </a:r>
            <a:r>
              <a:rPr lang="en-US" sz="2000" dirty="0" err="1" smtClean="0"/>
              <a:t>Kuo</a:t>
            </a:r>
            <a:r>
              <a:rPr lang="en-US" sz="2000" dirty="0" smtClean="0"/>
              <a:t>, 2009; Faber Taylor, </a:t>
            </a:r>
            <a:r>
              <a:rPr lang="en-US" sz="2000" dirty="0" err="1" smtClean="0"/>
              <a:t>Kuo</a:t>
            </a:r>
            <a:r>
              <a:rPr lang="en-US" sz="2000" dirty="0" smtClean="0"/>
              <a:t>, &amp; Sullivan, 2002)</a:t>
            </a:r>
            <a:endParaRPr lang="et-EE" sz="2000" dirty="0" smtClean="0"/>
          </a:p>
          <a:p>
            <a:pPr>
              <a:buFontTx/>
              <a:buChar char="-"/>
            </a:pPr>
            <a:r>
              <a:rPr lang="et-EE" sz="2000" dirty="0" smtClean="0"/>
              <a:t>vähendab stressi ja parandab psühholoogilist heaolu</a:t>
            </a:r>
            <a:r>
              <a:rPr lang="en-US" sz="2000" dirty="0" smtClean="0"/>
              <a:t> (</a:t>
            </a:r>
            <a:r>
              <a:rPr lang="en-US" sz="2000" dirty="0" err="1" smtClean="0"/>
              <a:t>Kelz</a:t>
            </a:r>
            <a:r>
              <a:rPr lang="en-US" sz="2000" dirty="0" smtClean="0"/>
              <a:t>, Evans, &amp; </a:t>
            </a:r>
            <a:r>
              <a:rPr lang="en-US" sz="2000" dirty="0" err="1" smtClean="0"/>
              <a:t>Röderer</a:t>
            </a:r>
            <a:r>
              <a:rPr lang="en-US" sz="2000" dirty="0" smtClean="0"/>
              <a:t>, 2013).</a:t>
            </a:r>
            <a:endParaRPr lang="et-EE" sz="2000" dirty="0" smtClean="0"/>
          </a:p>
          <a:p>
            <a:pPr>
              <a:buFontTx/>
              <a:buChar char="-"/>
            </a:pPr>
            <a:r>
              <a:rPr lang="en-US" sz="2000" dirty="0" smtClean="0">
                <a:hlinkClick r:id="rId2"/>
              </a:rPr>
              <a:t>http://www.childrenandnature.org/2016/10/18/12-principles-for-a-nature-rich-city/</a:t>
            </a:r>
            <a:endParaRPr lang="et-EE" sz="2000" dirty="0" smtClean="0"/>
          </a:p>
          <a:p>
            <a:pPr>
              <a:buFontTx/>
              <a:buChar char="-"/>
            </a:pPr>
            <a:endParaRPr lang="et-EE" sz="2000" b="1" dirty="0" smtClean="0">
              <a:solidFill>
                <a:schemeClr val="accent3">
                  <a:lumMod val="75000"/>
                </a:schemeClr>
              </a:solidFill>
              <a:effectLst>
                <a:outerShdw blurRad="38100" dist="38100" dir="2700000" algn="tl">
                  <a:srgbClr val="000000">
                    <a:alpha val="43137"/>
                  </a:srgbClr>
                </a:outerShdw>
              </a:effectLst>
            </a:endParaRPr>
          </a:p>
          <a:p>
            <a:pPr>
              <a:buFontTx/>
              <a:buChar char="-"/>
            </a:pPr>
            <a:r>
              <a:rPr lang="et-EE" sz="2000" b="1" dirty="0" smtClean="0">
                <a:solidFill>
                  <a:schemeClr val="accent3">
                    <a:lumMod val="75000"/>
                  </a:schemeClr>
                </a:solidFill>
                <a:effectLst>
                  <a:outerShdw blurRad="38100" dist="38100" dir="2700000" algn="tl">
                    <a:srgbClr val="000000">
                      <a:alpha val="43137"/>
                    </a:srgbClr>
                  </a:outerShdw>
                </a:effectLst>
              </a:rPr>
              <a:t>Kokkuvõttes näib, et rohelus on mitte tingimata esteetika, vaid heaolu, tervise ja õppimisega seotud küsimus</a:t>
            </a:r>
            <a:endParaRPr lang="en-US" sz="2000" b="1" dirty="0">
              <a:solidFill>
                <a:schemeClr val="accent3">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630759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t-EE"/>
          </a:p>
        </p:txBody>
      </p:sp>
      <p:pic>
        <p:nvPicPr>
          <p:cNvPr id="4" name="Content Placeholder 3"/>
          <p:cNvPicPr>
            <a:picLocks noGrp="1" noChangeAspect="1"/>
          </p:cNvPicPr>
          <p:nvPr>
            <p:ph idx="1"/>
          </p:nvPr>
        </p:nvPicPr>
        <p:blipFill>
          <a:blip r:embed="rId2"/>
          <a:stretch>
            <a:fillRect/>
          </a:stretch>
        </p:blipFill>
        <p:spPr>
          <a:xfrm>
            <a:off x="2796014" y="1825625"/>
            <a:ext cx="6599971" cy="4351338"/>
          </a:xfrm>
          <a:prstGeom prst="rect">
            <a:avLst/>
          </a:prstGeom>
        </p:spPr>
      </p:pic>
    </p:spTree>
    <p:extLst>
      <p:ext uri="{BB962C8B-B14F-4D97-AF65-F5344CB8AC3E}">
        <p14:creationId xmlns:p14="http://schemas.microsoft.com/office/powerpoint/2010/main" val="2069715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t-EE" sz="4000" dirty="0" smtClean="0"/>
              <a:t>Tahad, et elu kulgeks aeglasemalt? Mine metsa!</a:t>
            </a:r>
            <a:endParaRPr lang="et-EE" sz="4000" dirty="0"/>
          </a:p>
        </p:txBody>
      </p:sp>
      <p:sp>
        <p:nvSpPr>
          <p:cNvPr id="3" name="Content Placeholder 2"/>
          <p:cNvSpPr>
            <a:spLocks noGrp="1"/>
          </p:cNvSpPr>
          <p:nvPr>
            <p:ph idx="1"/>
          </p:nvPr>
        </p:nvSpPr>
        <p:spPr/>
        <p:txBody>
          <a:bodyPr/>
          <a:lstStyle/>
          <a:p>
            <a:endParaRPr lang="et-EE" dirty="0"/>
          </a:p>
        </p:txBody>
      </p:sp>
      <p:pic>
        <p:nvPicPr>
          <p:cNvPr id="4" name="Picture 3"/>
          <p:cNvPicPr>
            <a:picLocks noChangeAspect="1"/>
          </p:cNvPicPr>
          <p:nvPr/>
        </p:nvPicPr>
        <p:blipFill>
          <a:blip r:embed="rId2"/>
          <a:stretch>
            <a:fillRect/>
          </a:stretch>
        </p:blipFill>
        <p:spPr>
          <a:xfrm>
            <a:off x="1711892" y="1513421"/>
            <a:ext cx="8328035" cy="4868908"/>
          </a:xfrm>
          <a:prstGeom prst="rect">
            <a:avLst/>
          </a:prstGeom>
        </p:spPr>
      </p:pic>
    </p:spTree>
    <p:extLst>
      <p:ext uri="{BB962C8B-B14F-4D97-AF65-F5344CB8AC3E}">
        <p14:creationId xmlns:p14="http://schemas.microsoft.com/office/powerpoint/2010/main" val="18377471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025" y="254974"/>
            <a:ext cx="10990865" cy="1143000"/>
          </a:xfrm>
        </p:spPr>
        <p:txBody>
          <a:bodyPr>
            <a:noAutofit/>
          </a:bodyPr>
          <a:lstStyle/>
          <a:p>
            <a:r>
              <a:rPr lang="en-GB" sz="3200" dirty="0" err="1" smtClean="0"/>
              <a:t>Veidi</a:t>
            </a:r>
            <a:r>
              <a:rPr lang="et-EE" sz="3200" dirty="0" smtClean="0"/>
              <a:t> </a:t>
            </a:r>
            <a:r>
              <a:rPr lang="et-EE" sz="3200" dirty="0" smtClean="0"/>
              <a:t>teist tüüpi uuring, mis vaatles </a:t>
            </a:r>
            <a:r>
              <a:rPr lang="et-EE" sz="3200" dirty="0" smtClean="0"/>
              <a:t>loodus</a:t>
            </a:r>
            <a:r>
              <a:rPr lang="en-GB" sz="3200" dirty="0" err="1" smtClean="0"/>
              <a:t>kogemuse</a:t>
            </a:r>
            <a:r>
              <a:rPr lang="en-GB" sz="3200" dirty="0" smtClean="0"/>
              <a:t> </a:t>
            </a:r>
            <a:r>
              <a:rPr lang="en-GB" sz="3200" dirty="0" err="1" smtClean="0"/>
              <a:t>ja</a:t>
            </a:r>
            <a:r>
              <a:rPr lang="en-GB" sz="3200" dirty="0" smtClean="0"/>
              <a:t> </a:t>
            </a:r>
            <a:r>
              <a:rPr lang="en-GB" sz="3200" dirty="0" err="1" smtClean="0"/>
              <a:t>kaalutlemisvõime</a:t>
            </a:r>
            <a:r>
              <a:rPr lang="et-EE" sz="3200" dirty="0" smtClean="0"/>
              <a:t> seost</a:t>
            </a:r>
            <a:r>
              <a:rPr lang="en-GB" sz="3200" dirty="0" smtClean="0"/>
              <a:t> </a:t>
            </a:r>
            <a:r>
              <a:rPr lang="et-EE" sz="3200" dirty="0" smtClean="0"/>
              <a:t>–</a:t>
            </a:r>
            <a:r>
              <a:rPr lang="en-GB" sz="3200" dirty="0" smtClean="0"/>
              <a:t> </a:t>
            </a:r>
            <a:r>
              <a:rPr lang="en-GB" sz="3200" dirty="0" err="1" smtClean="0"/>
              <a:t>kas</a:t>
            </a:r>
            <a:r>
              <a:rPr lang="et-EE" sz="3200" dirty="0" smtClean="0"/>
              <a:t> </a:t>
            </a:r>
            <a:r>
              <a:rPr lang="et-EE" sz="3200" dirty="0"/>
              <a:t>keskkond saab </a:t>
            </a:r>
            <a:r>
              <a:rPr lang="et-EE" sz="3200" dirty="0" smtClean="0"/>
              <a:t>m</a:t>
            </a:r>
            <a:r>
              <a:rPr lang="en-GB" sz="3200" dirty="0" err="1" smtClean="0"/>
              <a:t>õjutada</a:t>
            </a:r>
            <a:r>
              <a:rPr lang="en-GB" sz="3200" dirty="0" smtClean="0"/>
              <a:t> </a:t>
            </a:r>
            <a:r>
              <a:rPr lang="en-GB" sz="3200" dirty="0" err="1" smtClean="0"/>
              <a:t>seda</a:t>
            </a:r>
            <a:r>
              <a:rPr lang="et-EE" sz="3200" dirty="0" smtClean="0"/>
              <a:t>, </a:t>
            </a:r>
            <a:r>
              <a:rPr lang="et-EE" sz="3200" dirty="0"/>
              <a:t>kui </a:t>
            </a:r>
            <a:r>
              <a:rPr lang="et-EE" sz="3200" dirty="0" smtClean="0"/>
              <a:t>ettenägelikud </a:t>
            </a:r>
            <a:r>
              <a:rPr lang="en-GB" sz="3200" dirty="0" smtClean="0"/>
              <a:t>m</a:t>
            </a:r>
            <a:r>
              <a:rPr lang="et-EE" sz="3200" dirty="0" smtClean="0"/>
              <a:t>e </a:t>
            </a:r>
            <a:r>
              <a:rPr lang="et-EE" sz="3200" dirty="0"/>
              <a:t>oleme?</a:t>
            </a:r>
            <a:endParaRPr lang="en-US" sz="3200" dirty="0"/>
          </a:p>
        </p:txBody>
      </p:sp>
      <p:sp>
        <p:nvSpPr>
          <p:cNvPr id="3" name="Content Placeholder 2"/>
          <p:cNvSpPr>
            <a:spLocks noGrp="1"/>
          </p:cNvSpPr>
          <p:nvPr>
            <p:ph idx="1"/>
          </p:nvPr>
        </p:nvSpPr>
        <p:spPr>
          <a:xfrm>
            <a:off x="220717" y="1600200"/>
            <a:ext cx="11634952" cy="5257800"/>
          </a:xfrm>
        </p:spPr>
        <p:txBody>
          <a:bodyPr>
            <a:normAutofit/>
          </a:bodyPr>
          <a:lstStyle/>
          <a:p>
            <a:r>
              <a:rPr lang="et-EE" dirty="0" smtClean="0"/>
              <a:t>Hoolimata looduses olemise tõestatud kasulikkusest veedab enamik </a:t>
            </a:r>
            <a:r>
              <a:rPr lang="et-EE" dirty="0" err="1" smtClean="0"/>
              <a:t>läähemaailma</a:t>
            </a:r>
            <a:r>
              <a:rPr lang="et-EE" dirty="0" smtClean="0"/>
              <a:t> inimesi suurema osa ajast toas </a:t>
            </a:r>
            <a:r>
              <a:rPr lang="et-EE" i="1" dirty="0" smtClean="0"/>
              <a:t>(kuidas teie?)  </a:t>
            </a:r>
            <a:r>
              <a:rPr lang="en-US" dirty="0" smtClean="0"/>
              <a:t>(</a:t>
            </a:r>
            <a:r>
              <a:rPr lang="en-US" dirty="0" err="1" smtClean="0"/>
              <a:t>MacKerron</a:t>
            </a:r>
            <a:r>
              <a:rPr lang="en-US" dirty="0" smtClean="0"/>
              <a:t> &amp;</a:t>
            </a:r>
            <a:r>
              <a:rPr lang="et-EE" dirty="0" smtClean="0"/>
              <a:t> </a:t>
            </a:r>
            <a:r>
              <a:rPr lang="en-US" dirty="0" err="1" smtClean="0"/>
              <a:t>Mourato</a:t>
            </a:r>
            <a:r>
              <a:rPr lang="en-US" dirty="0"/>
              <a:t>, 2013). </a:t>
            </a:r>
            <a:r>
              <a:rPr lang="et-EE" dirty="0" smtClean="0"/>
              <a:t>Füüsiline eraldatus võib süvendada ka problemaatilisemat psühholoogilist eraldatust – kui inimesed ei tunne, et nad on osa suuremast ökosüsteemist, on nad vähem altid seda kaitsma</a:t>
            </a:r>
            <a:r>
              <a:rPr lang="en-US" dirty="0" smtClean="0"/>
              <a:t> </a:t>
            </a:r>
            <a:r>
              <a:rPr lang="en-US" dirty="0"/>
              <a:t>(Schultz, 2000). </a:t>
            </a:r>
            <a:endParaRPr lang="et-EE" dirty="0" smtClean="0"/>
          </a:p>
          <a:p>
            <a:r>
              <a:rPr lang="et-EE" dirty="0" smtClean="0"/>
              <a:t>Tõepoolest, uurimused näitavad, et individuaalsed erinevused subjektiivses loodusega seotuse tundes ennustavad järjepidevalt keskkonnasõbralikke hoiakuid ja –käitumisi ning õnnelikkust</a:t>
            </a:r>
            <a:r>
              <a:rPr lang="en-US" dirty="0" smtClean="0"/>
              <a:t> </a:t>
            </a:r>
            <a:r>
              <a:rPr lang="en-US" dirty="0"/>
              <a:t>(</a:t>
            </a:r>
            <a:r>
              <a:rPr lang="en-US" dirty="0" err="1"/>
              <a:t>Capaldi</a:t>
            </a:r>
            <a:r>
              <a:rPr lang="en-US" dirty="0"/>
              <a:t>, </a:t>
            </a:r>
            <a:r>
              <a:rPr lang="en-US" dirty="0" err="1"/>
              <a:t>Dopko</a:t>
            </a:r>
            <a:r>
              <a:rPr lang="en-US" dirty="0"/>
              <a:t>, &amp; </a:t>
            </a:r>
            <a:r>
              <a:rPr lang="en-US" dirty="0" err="1"/>
              <a:t>Zelenski</a:t>
            </a:r>
            <a:r>
              <a:rPr lang="en-US" dirty="0" smtClean="0"/>
              <a:t>,</a:t>
            </a:r>
            <a:r>
              <a:rPr lang="et-EE" dirty="0" smtClean="0"/>
              <a:t> </a:t>
            </a:r>
            <a:r>
              <a:rPr lang="en-US" dirty="0" smtClean="0"/>
              <a:t>2014</a:t>
            </a:r>
            <a:r>
              <a:rPr lang="en-US" dirty="0"/>
              <a:t>; Mayer &amp; Frantz, 2004; </a:t>
            </a:r>
            <a:r>
              <a:rPr lang="en-US" dirty="0" err="1"/>
              <a:t>Nisbet</a:t>
            </a:r>
            <a:r>
              <a:rPr lang="en-US" dirty="0"/>
              <a:t>, </a:t>
            </a:r>
            <a:r>
              <a:rPr lang="en-US" dirty="0" err="1"/>
              <a:t>Zelenski</a:t>
            </a:r>
            <a:r>
              <a:rPr lang="en-US" dirty="0"/>
              <a:t>, &amp; Murphy, 2009</a:t>
            </a:r>
            <a:r>
              <a:rPr lang="en-US" dirty="0" smtClean="0"/>
              <a:t>;</a:t>
            </a:r>
            <a:r>
              <a:rPr lang="et-EE" dirty="0" smtClean="0"/>
              <a:t> </a:t>
            </a:r>
            <a:r>
              <a:rPr lang="en-US" dirty="0" smtClean="0"/>
              <a:t>Tam</a:t>
            </a:r>
            <a:r>
              <a:rPr lang="en-US" dirty="0"/>
              <a:t>, 2013). </a:t>
            </a:r>
            <a:endParaRPr lang="et-EE" dirty="0" smtClean="0"/>
          </a:p>
          <a:p>
            <a:r>
              <a:rPr lang="et-EE" b="1" dirty="0" smtClean="0"/>
              <a:t>Nii irooniline kui see ka pole: ohus looduskeskkonnad võivad olla otsustava tähtsusega, tugevdamaks neid endid kaitsvat hoolivusetunnet</a:t>
            </a:r>
          </a:p>
        </p:txBody>
      </p:sp>
      <p:sp>
        <p:nvSpPr>
          <p:cNvPr id="5" name="TextBox 4"/>
          <p:cNvSpPr txBox="1"/>
          <p:nvPr/>
        </p:nvSpPr>
        <p:spPr>
          <a:xfrm>
            <a:off x="3694237" y="6396335"/>
            <a:ext cx="8268096" cy="461665"/>
          </a:xfrm>
          <a:prstGeom prst="rect">
            <a:avLst/>
          </a:prstGeom>
          <a:noFill/>
        </p:spPr>
        <p:txBody>
          <a:bodyPr wrap="square" rtlCol="0">
            <a:spAutoFit/>
          </a:bodyPr>
          <a:lstStyle/>
          <a:p>
            <a:r>
              <a:rPr lang="en-US" sz="1200" dirty="0" err="1"/>
              <a:t>Zelenski</a:t>
            </a:r>
            <a:r>
              <a:rPr lang="en-US" sz="1200" dirty="0"/>
              <a:t>, J. M., </a:t>
            </a:r>
            <a:r>
              <a:rPr lang="en-US" sz="1200" dirty="0" err="1"/>
              <a:t>Dopko</a:t>
            </a:r>
            <a:r>
              <a:rPr lang="en-US" sz="1200" dirty="0"/>
              <a:t>, R. L., &amp; </a:t>
            </a:r>
            <a:r>
              <a:rPr lang="en-US" sz="1200" dirty="0" err="1"/>
              <a:t>Capaldi</a:t>
            </a:r>
            <a:r>
              <a:rPr lang="en-US" sz="1200" dirty="0"/>
              <a:t>, C. A. (2015). Cooperation is in our nature: Nature exposure may promote cooperative and environmentally sustainable behavior. </a:t>
            </a:r>
            <a:r>
              <a:rPr lang="en-US" sz="1200" i="1" dirty="0"/>
              <a:t>Journal of Environmental Psychology</a:t>
            </a:r>
            <a:r>
              <a:rPr lang="en-US" sz="1200" dirty="0"/>
              <a:t>, </a:t>
            </a:r>
            <a:r>
              <a:rPr lang="en-US" sz="1200" i="1" dirty="0"/>
              <a:t>42</a:t>
            </a:r>
            <a:r>
              <a:rPr lang="en-US" sz="1200" dirty="0"/>
              <a:t>, 24-31.</a:t>
            </a:r>
          </a:p>
        </p:txBody>
      </p:sp>
    </p:spTree>
    <p:extLst>
      <p:ext uri="{BB962C8B-B14F-4D97-AF65-F5344CB8AC3E}">
        <p14:creationId xmlns:p14="http://schemas.microsoft.com/office/powerpoint/2010/main" val="32653839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618" y="404664"/>
            <a:ext cx="10587182" cy="1143000"/>
          </a:xfrm>
        </p:spPr>
        <p:txBody>
          <a:bodyPr>
            <a:noAutofit/>
          </a:bodyPr>
          <a:lstStyle/>
          <a:p>
            <a:r>
              <a:rPr lang="et-EE" sz="3600" i="1" dirty="0"/>
              <a:t/>
            </a:r>
            <a:br>
              <a:rPr lang="et-EE" sz="3600" i="1" dirty="0"/>
            </a:br>
            <a:r>
              <a:rPr lang="en-GB" sz="3600" dirty="0"/>
              <a:t>T</a:t>
            </a:r>
            <a:r>
              <a:rPr lang="et-EE" sz="3600" dirty="0" smtClean="0"/>
              <a:t>austa </a:t>
            </a:r>
            <a:r>
              <a:rPr lang="et-EE" sz="3600" dirty="0" smtClean="0"/>
              <a:t>avamiseks: </a:t>
            </a:r>
            <a:r>
              <a:rPr lang="et-EE" sz="3600" i="1" dirty="0" smtClean="0"/>
              <a:t>temporal </a:t>
            </a:r>
            <a:r>
              <a:rPr lang="et-EE" sz="3600" i="1" dirty="0" err="1"/>
              <a:t>discounting</a:t>
            </a:r>
            <a:r>
              <a:rPr lang="et-EE" sz="3600" i="1" dirty="0"/>
              <a:t> </a:t>
            </a:r>
            <a:r>
              <a:rPr lang="et-EE" sz="3600" dirty="0" smtClean="0"/>
              <a:t>– </a:t>
            </a:r>
            <a:r>
              <a:rPr lang="et-EE" sz="3600" dirty="0"/>
              <a:t>mis see on</a:t>
            </a:r>
            <a:r>
              <a:rPr lang="et-EE" sz="3600" dirty="0" smtClean="0"/>
              <a:t>?</a:t>
            </a:r>
            <a:r>
              <a:rPr lang="en-GB" sz="3600" dirty="0" smtClean="0"/>
              <a:t> (</a:t>
            </a:r>
            <a:r>
              <a:rPr lang="en-GB" sz="3600" dirty="0" err="1" smtClean="0"/>
              <a:t>kas</a:t>
            </a:r>
            <a:r>
              <a:rPr lang="en-GB" sz="3600" dirty="0" smtClean="0"/>
              <a:t> </a:t>
            </a:r>
            <a:r>
              <a:rPr lang="en-GB" sz="3600" dirty="0" err="1" smtClean="0"/>
              <a:t>te</a:t>
            </a:r>
            <a:r>
              <a:rPr lang="en-GB" sz="3600" dirty="0" smtClean="0"/>
              <a:t> </a:t>
            </a:r>
            <a:r>
              <a:rPr lang="en-GB" sz="3600" dirty="0" err="1" smtClean="0"/>
              <a:t>võtsite</a:t>
            </a:r>
            <a:r>
              <a:rPr lang="en-GB" sz="3600" dirty="0" smtClean="0"/>
              <a:t> II samba </a:t>
            </a:r>
            <a:r>
              <a:rPr lang="en-GB" sz="3600" dirty="0" err="1" smtClean="0"/>
              <a:t>välja</a:t>
            </a:r>
            <a:r>
              <a:rPr lang="en-GB" sz="3600" dirty="0" smtClean="0"/>
              <a:t>?)</a:t>
            </a:r>
            <a:r>
              <a:rPr lang="et-EE" sz="3600" dirty="0"/>
              <a:t/>
            </a:r>
            <a:br>
              <a:rPr lang="et-EE" sz="3600" dirty="0"/>
            </a:br>
            <a:endParaRPr lang="en-US" sz="3600" dirty="0"/>
          </a:p>
        </p:txBody>
      </p:sp>
      <p:sp>
        <p:nvSpPr>
          <p:cNvPr id="3" name="Content Placeholder 2"/>
          <p:cNvSpPr>
            <a:spLocks noGrp="1"/>
          </p:cNvSpPr>
          <p:nvPr>
            <p:ph idx="1"/>
          </p:nvPr>
        </p:nvSpPr>
        <p:spPr/>
        <p:txBody>
          <a:bodyPr>
            <a:normAutofit/>
          </a:bodyPr>
          <a:lstStyle/>
          <a:p>
            <a:pPr marL="0" indent="0">
              <a:buNone/>
            </a:pPr>
            <a:r>
              <a:rPr lang="et-EE" dirty="0" smtClean="0"/>
              <a:t>- Kas väiksem summa kohe või suurem summa tulevikus</a:t>
            </a:r>
            <a:r>
              <a:rPr lang="et-EE" dirty="0" smtClean="0"/>
              <a:t>?</a:t>
            </a:r>
            <a:endParaRPr lang="et-EE" i="1" dirty="0" smtClean="0"/>
          </a:p>
          <a:p>
            <a:r>
              <a:rPr lang="et-EE" dirty="0" smtClean="0"/>
              <a:t>Keskkonnaprobleemid on sotsiaalsed dilemmad, millele on </a:t>
            </a:r>
            <a:r>
              <a:rPr lang="et-EE" dirty="0" smtClean="0"/>
              <a:t>iseloomulik</a:t>
            </a:r>
            <a:r>
              <a:rPr lang="en-GB" dirty="0" smtClean="0"/>
              <a:t>, et </a:t>
            </a:r>
            <a:endParaRPr lang="et-EE" dirty="0" smtClean="0"/>
          </a:p>
          <a:p>
            <a:pPr marL="0" indent="0">
              <a:buNone/>
            </a:pPr>
            <a:r>
              <a:rPr lang="et-EE" dirty="0" smtClean="0"/>
              <a:t>a) osalejad saavad </a:t>
            </a:r>
            <a:r>
              <a:rPr lang="en-GB" dirty="0" err="1" smtClean="0"/>
              <a:t>lühiajalist</a:t>
            </a:r>
            <a:r>
              <a:rPr lang="en-GB" dirty="0" smtClean="0"/>
              <a:t> </a:t>
            </a:r>
            <a:r>
              <a:rPr lang="et-EE" dirty="0" smtClean="0"/>
              <a:t>kasu</a:t>
            </a:r>
            <a:r>
              <a:rPr lang="et-EE" dirty="0" smtClean="0"/>
              <a:t>, käitudes isekalt ja </a:t>
            </a:r>
            <a:r>
              <a:rPr lang="en-GB" dirty="0" err="1" smtClean="0"/>
              <a:t>mitte</a:t>
            </a:r>
            <a:r>
              <a:rPr lang="en-GB" dirty="0" smtClean="0"/>
              <a:t> </a:t>
            </a:r>
            <a:r>
              <a:rPr lang="en-GB" dirty="0" err="1" smtClean="0"/>
              <a:t>hoolides</a:t>
            </a:r>
            <a:r>
              <a:rPr lang="et-EE" dirty="0" smtClean="0"/>
              <a:t> </a:t>
            </a:r>
            <a:r>
              <a:rPr lang="et-EE" dirty="0" smtClean="0"/>
              <a:t>teiste osapoolte valikutest (ressursside ületarbimine, reostamine)</a:t>
            </a:r>
          </a:p>
          <a:p>
            <a:pPr marL="0" indent="0">
              <a:buNone/>
            </a:pPr>
            <a:r>
              <a:rPr lang="et-EE" dirty="0" smtClean="0"/>
              <a:t>b) kõik võiks võita, kui tehtaks koostööd, selle asemel, et järgida vahetut või kitsast erahuvi (</a:t>
            </a:r>
            <a:r>
              <a:rPr lang="en-US" dirty="0" smtClean="0"/>
              <a:t>Dawes </a:t>
            </a:r>
            <a:r>
              <a:rPr lang="en-US" dirty="0"/>
              <a:t>(</a:t>
            </a:r>
            <a:r>
              <a:rPr lang="en-US" dirty="0" smtClean="0"/>
              <a:t>1980</a:t>
            </a:r>
            <a:r>
              <a:rPr lang="et-EE" dirty="0" smtClean="0"/>
              <a:t>; </a:t>
            </a:r>
            <a:r>
              <a:rPr lang="en-US" dirty="0" smtClean="0"/>
              <a:t>Parks</a:t>
            </a:r>
            <a:r>
              <a:rPr lang="en-US" dirty="0"/>
              <a:t>, </a:t>
            </a:r>
            <a:r>
              <a:rPr lang="en-US" dirty="0" err="1"/>
              <a:t>Joireman</a:t>
            </a:r>
            <a:r>
              <a:rPr lang="en-US" dirty="0"/>
              <a:t>, &amp; </a:t>
            </a:r>
            <a:r>
              <a:rPr lang="en-US" dirty="0" smtClean="0"/>
              <a:t>Van</a:t>
            </a:r>
            <a:r>
              <a:rPr lang="et-EE" dirty="0" smtClean="0"/>
              <a:t> </a:t>
            </a:r>
            <a:r>
              <a:rPr lang="en-US" dirty="0"/>
              <a:t>Lange, 2013</a:t>
            </a:r>
            <a:r>
              <a:rPr lang="en-US" dirty="0" smtClean="0"/>
              <a:t>)</a:t>
            </a:r>
            <a:endParaRPr lang="et-EE" dirty="0" smtClean="0"/>
          </a:p>
          <a:p>
            <a:pPr marL="0" indent="0">
              <a:buNone/>
            </a:pPr>
            <a:r>
              <a:rPr lang="et-EE" sz="2000" dirty="0"/>
              <a:t>Vt nt </a:t>
            </a:r>
            <a:r>
              <a:rPr lang="et-EE" sz="2000" dirty="0">
                <a:hlinkClick r:id="rId2"/>
              </a:rPr>
              <a:t>https://games4sustainability.org/gamepedia/a-common-dilemma</a:t>
            </a:r>
            <a:r>
              <a:rPr lang="et-EE" sz="2000" dirty="0" smtClean="0">
                <a:hlinkClick r:id="rId2"/>
              </a:rPr>
              <a:t>/</a:t>
            </a:r>
            <a:endParaRPr lang="et-EE" sz="2000" dirty="0" smtClean="0"/>
          </a:p>
          <a:p>
            <a:pPr marL="0" indent="0">
              <a:buNone/>
            </a:pPr>
            <a:r>
              <a:rPr lang="et-EE" sz="2000" dirty="0">
                <a:hlinkClick r:id="rId3"/>
              </a:rPr>
              <a:t>http://</a:t>
            </a:r>
            <a:r>
              <a:rPr lang="et-EE" sz="2000" dirty="0" smtClean="0">
                <a:hlinkClick r:id="rId3"/>
              </a:rPr>
              <a:t>www.g-r-e-e-d.com/Nuts%20Game.htm</a:t>
            </a:r>
            <a:endParaRPr lang="et-EE" sz="2000" dirty="0" smtClean="0"/>
          </a:p>
          <a:p>
            <a:pPr marL="0" indent="0">
              <a:buNone/>
            </a:pPr>
            <a:endParaRPr lang="et-EE" dirty="0" smtClean="0"/>
          </a:p>
          <a:p>
            <a:endParaRPr lang="en-US" dirty="0"/>
          </a:p>
        </p:txBody>
      </p:sp>
      <p:sp>
        <p:nvSpPr>
          <p:cNvPr id="4" name="TextBox 3"/>
          <p:cNvSpPr txBox="1"/>
          <p:nvPr/>
        </p:nvSpPr>
        <p:spPr>
          <a:xfrm>
            <a:off x="1703512" y="6205021"/>
            <a:ext cx="8268096" cy="461665"/>
          </a:xfrm>
          <a:prstGeom prst="rect">
            <a:avLst/>
          </a:prstGeom>
          <a:noFill/>
        </p:spPr>
        <p:txBody>
          <a:bodyPr wrap="square" rtlCol="0">
            <a:spAutoFit/>
          </a:bodyPr>
          <a:lstStyle/>
          <a:p>
            <a:r>
              <a:rPr lang="en-US" sz="1200" dirty="0" err="1"/>
              <a:t>Zelenski</a:t>
            </a:r>
            <a:r>
              <a:rPr lang="en-US" sz="1200" dirty="0"/>
              <a:t>, J. M., </a:t>
            </a:r>
            <a:r>
              <a:rPr lang="en-US" sz="1200" dirty="0" err="1"/>
              <a:t>Dopko</a:t>
            </a:r>
            <a:r>
              <a:rPr lang="en-US" sz="1200" dirty="0"/>
              <a:t>, R. L., &amp; </a:t>
            </a:r>
            <a:r>
              <a:rPr lang="en-US" sz="1200" dirty="0" err="1"/>
              <a:t>Capaldi</a:t>
            </a:r>
            <a:r>
              <a:rPr lang="en-US" sz="1200" dirty="0"/>
              <a:t>, C. A. (2015). Cooperation is in our nature: Nature exposure may promote cooperative and environmentally sustainable behavior. </a:t>
            </a:r>
            <a:r>
              <a:rPr lang="en-US" sz="1200" i="1" dirty="0"/>
              <a:t>Journal of Environmental Psychology</a:t>
            </a:r>
            <a:r>
              <a:rPr lang="en-US" sz="1200" dirty="0"/>
              <a:t>, </a:t>
            </a:r>
            <a:r>
              <a:rPr lang="en-US" sz="1200" i="1" dirty="0"/>
              <a:t>42</a:t>
            </a:r>
            <a:r>
              <a:rPr lang="en-US" sz="1200" dirty="0"/>
              <a:t>, 24-31.</a:t>
            </a:r>
          </a:p>
        </p:txBody>
      </p:sp>
    </p:spTree>
    <p:extLst>
      <p:ext uri="{BB962C8B-B14F-4D97-AF65-F5344CB8AC3E}">
        <p14:creationId xmlns:p14="http://schemas.microsoft.com/office/powerpoint/2010/main" val="42425242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3586" y="254974"/>
            <a:ext cx="9107214" cy="1143000"/>
          </a:xfrm>
        </p:spPr>
        <p:txBody>
          <a:bodyPr>
            <a:noAutofit/>
          </a:bodyPr>
          <a:lstStyle/>
          <a:p>
            <a:r>
              <a:rPr lang="et-EE" sz="2800" dirty="0"/>
              <a:t>Laboriuurimus, mis võimaldas põhjuslikke seoseid uurida</a:t>
            </a:r>
            <a:endParaRPr lang="en-US" sz="2800" dirty="0"/>
          </a:p>
        </p:txBody>
      </p:sp>
      <p:sp>
        <p:nvSpPr>
          <p:cNvPr id="3" name="Content Placeholder 2"/>
          <p:cNvSpPr>
            <a:spLocks noGrp="1"/>
          </p:cNvSpPr>
          <p:nvPr>
            <p:ph idx="1"/>
          </p:nvPr>
        </p:nvSpPr>
        <p:spPr>
          <a:xfrm>
            <a:off x="895350" y="1397974"/>
            <a:ext cx="10782300" cy="5037878"/>
          </a:xfrm>
        </p:spPr>
        <p:txBody>
          <a:bodyPr>
            <a:normAutofit/>
          </a:bodyPr>
          <a:lstStyle/>
          <a:p>
            <a:r>
              <a:rPr lang="et-EE" sz="2400" dirty="0"/>
              <a:t>N = 111</a:t>
            </a:r>
          </a:p>
          <a:p>
            <a:r>
              <a:rPr lang="et-EE" sz="2400" dirty="0"/>
              <a:t>Osalejad vaatasid 12-minutilist videot: üks loodus- ja teine linnakeskkonnast</a:t>
            </a:r>
          </a:p>
          <a:p>
            <a:r>
              <a:rPr lang="et-EE" sz="2400" dirty="0"/>
              <a:t>NB: mõlemad videod olid silmatorkavalt ilusad ja muljetavaldavad</a:t>
            </a:r>
          </a:p>
          <a:p>
            <a:r>
              <a:rPr lang="et-EE" sz="2400" dirty="0"/>
              <a:t>Lisaks kontrolliti muutujaid, mis võiksid tulemusi mõjutada (meeleolu, seotus loodusega, usaldus kaasinimeste vastu, isiksuseomadused jm)</a:t>
            </a:r>
          </a:p>
          <a:p>
            <a:r>
              <a:rPr lang="et-EE" sz="2400" dirty="0"/>
              <a:t>Katseisikud, kes vaatasid loodusvideot, püüdsid oluliselt vähem kala </a:t>
            </a:r>
            <a:r>
              <a:rPr lang="et-EE" sz="2400" i="1" dirty="0" err="1"/>
              <a:t>per</a:t>
            </a:r>
            <a:r>
              <a:rPr lang="et-EE" sz="2400" i="1" dirty="0"/>
              <a:t> </a:t>
            </a:r>
            <a:r>
              <a:rPr lang="et-EE" sz="2400" dirty="0"/>
              <a:t>hooaeg ja nende ühisvarast jätkus kõigile pikemaks ajaks, võrreldes arhitektuurivideot vaadanutega (sh </a:t>
            </a:r>
            <a:r>
              <a:rPr lang="et-EE" sz="2400" b="1" dirty="0" smtClean="0"/>
              <a:t>koostöisus, enda </a:t>
            </a:r>
            <a:r>
              <a:rPr lang="et-EE" sz="2400" b="1" dirty="0"/>
              <a:t>vaoshoidmine ning efektiivsus </a:t>
            </a:r>
            <a:r>
              <a:rPr lang="et-EE" sz="2400" dirty="0"/>
              <a:t>olid kõrgemad).</a:t>
            </a:r>
          </a:p>
          <a:p>
            <a:r>
              <a:rPr lang="et-EE" sz="2400" dirty="0"/>
              <a:t>Katseisikud, kes vaatasid arhitektuurivideot, teenisid oluliselt rohkem raha, mis osutab, et see katsetingimus </a:t>
            </a:r>
            <a:r>
              <a:rPr lang="et-EE" sz="2400" dirty="0" err="1"/>
              <a:t>praimis</a:t>
            </a:r>
            <a:r>
              <a:rPr lang="et-EE" sz="2400" dirty="0"/>
              <a:t> neid lühiajaliste, </a:t>
            </a:r>
            <a:r>
              <a:rPr lang="et-EE" sz="2400" b="1" dirty="0"/>
              <a:t>jätkusuutmatute strateegiate suunas</a:t>
            </a:r>
            <a:r>
              <a:rPr lang="et-EE" sz="2400" dirty="0"/>
              <a:t> (s.t. suured püügimahud ja vähe hooaegu, sest kõik surevad nälga)</a:t>
            </a:r>
            <a:endParaRPr lang="en-US" sz="2400" dirty="0"/>
          </a:p>
        </p:txBody>
      </p:sp>
      <p:sp>
        <p:nvSpPr>
          <p:cNvPr id="4" name="TextBox 3"/>
          <p:cNvSpPr txBox="1"/>
          <p:nvPr/>
        </p:nvSpPr>
        <p:spPr>
          <a:xfrm>
            <a:off x="1703512" y="6205021"/>
            <a:ext cx="8268096" cy="461665"/>
          </a:xfrm>
          <a:prstGeom prst="rect">
            <a:avLst/>
          </a:prstGeom>
          <a:noFill/>
        </p:spPr>
        <p:txBody>
          <a:bodyPr wrap="square" rtlCol="0">
            <a:spAutoFit/>
          </a:bodyPr>
          <a:lstStyle/>
          <a:p>
            <a:r>
              <a:rPr lang="en-US" sz="1200" dirty="0" err="1"/>
              <a:t>Zelenski</a:t>
            </a:r>
            <a:r>
              <a:rPr lang="en-US" sz="1200" dirty="0"/>
              <a:t>, J. M., </a:t>
            </a:r>
            <a:r>
              <a:rPr lang="en-US" sz="1200" dirty="0" err="1"/>
              <a:t>Dopko</a:t>
            </a:r>
            <a:r>
              <a:rPr lang="en-US" sz="1200" dirty="0"/>
              <a:t>, R. L., &amp; </a:t>
            </a:r>
            <a:r>
              <a:rPr lang="en-US" sz="1200" dirty="0" err="1"/>
              <a:t>Capaldi</a:t>
            </a:r>
            <a:r>
              <a:rPr lang="en-US" sz="1200" dirty="0"/>
              <a:t>, C. A. (2015). Cooperation is in our nature: Nature exposure may promote cooperative and environmentally sustainable behavior. </a:t>
            </a:r>
            <a:r>
              <a:rPr lang="en-US" sz="1200" i="1" dirty="0"/>
              <a:t>Journal of Environmental Psychology</a:t>
            </a:r>
            <a:r>
              <a:rPr lang="en-US" sz="1200" dirty="0"/>
              <a:t>, </a:t>
            </a:r>
            <a:r>
              <a:rPr lang="en-US" sz="1200" i="1" dirty="0"/>
              <a:t>42</a:t>
            </a:r>
            <a:r>
              <a:rPr lang="en-US" sz="1200" dirty="0"/>
              <a:t>, 24-31.</a:t>
            </a:r>
          </a:p>
        </p:txBody>
      </p:sp>
    </p:spTree>
    <p:extLst>
      <p:ext uri="{BB962C8B-B14F-4D97-AF65-F5344CB8AC3E}">
        <p14:creationId xmlns:p14="http://schemas.microsoft.com/office/powerpoint/2010/main" val="14617145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marL="0" indent="0">
              <a:buNone/>
            </a:pPr>
            <a:r>
              <a:rPr lang="et-EE" i="1" dirty="0" smtClean="0"/>
              <a:t>„</a:t>
            </a:r>
            <a:r>
              <a:rPr lang="en-US" i="1" dirty="0" smtClean="0"/>
              <a:t>Participants </a:t>
            </a:r>
            <a:r>
              <a:rPr lang="en-US" i="1" dirty="0"/>
              <a:t>who saw the Planet </a:t>
            </a:r>
            <a:r>
              <a:rPr lang="en-US" i="1" dirty="0" smtClean="0"/>
              <a:t>Earth</a:t>
            </a:r>
            <a:r>
              <a:rPr lang="et-EE" i="1" dirty="0" smtClean="0"/>
              <a:t> </a:t>
            </a:r>
            <a:r>
              <a:rPr lang="en-US" i="1" dirty="0" smtClean="0"/>
              <a:t>video </a:t>
            </a:r>
            <a:r>
              <a:rPr lang="en-US" i="1" dirty="0"/>
              <a:t>reported significantly more pleasant affects and less </a:t>
            </a:r>
            <a:r>
              <a:rPr lang="en-US" i="1" dirty="0" smtClean="0"/>
              <a:t>negative</a:t>
            </a:r>
            <a:r>
              <a:rPr lang="et-EE" i="1" dirty="0" smtClean="0"/>
              <a:t> </a:t>
            </a:r>
            <a:r>
              <a:rPr lang="en-US" i="1" dirty="0" smtClean="0"/>
              <a:t>affect</a:t>
            </a:r>
            <a:r>
              <a:rPr lang="en-US" i="1" dirty="0"/>
              <a:t>, </a:t>
            </a:r>
            <a:r>
              <a:rPr lang="en-US" i="1" dirty="0">
                <a:effectLst>
                  <a:outerShdw blurRad="38100" dist="38100" dir="2700000" algn="tl">
                    <a:srgbClr val="000000">
                      <a:alpha val="43137"/>
                    </a:srgbClr>
                  </a:outerShdw>
                </a:effectLst>
              </a:rPr>
              <a:t>but groups did not differ significantly on (high arousal</a:t>
            </a:r>
            <a:r>
              <a:rPr lang="en-US" i="1" dirty="0" smtClean="0">
                <a:effectLst>
                  <a:outerShdw blurRad="38100" dist="38100" dir="2700000" algn="tl">
                    <a:srgbClr val="000000">
                      <a:alpha val="43137"/>
                    </a:srgbClr>
                  </a:outerShdw>
                </a:effectLst>
              </a:rPr>
              <a:t>)</a:t>
            </a:r>
            <a:r>
              <a:rPr lang="et-EE" i="1" dirty="0" smtClean="0">
                <a:effectLst>
                  <a:outerShdw blurRad="38100" dist="38100" dir="2700000" algn="tl">
                    <a:srgbClr val="000000">
                      <a:alpha val="43137"/>
                    </a:srgbClr>
                  </a:outerShdw>
                </a:effectLst>
              </a:rPr>
              <a:t> </a:t>
            </a:r>
            <a:r>
              <a:rPr lang="en-US" i="1" dirty="0" smtClean="0">
                <a:effectLst>
                  <a:outerShdw blurRad="38100" dist="38100" dir="2700000" algn="tl">
                    <a:srgbClr val="000000">
                      <a:alpha val="43137"/>
                    </a:srgbClr>
                  </a:outerShdw>
                </a:effectLst>
              </a:rPr>
              <a:t>positive </a:t>
            </a:r>
            <a:r>
              <a:rPr lang="en-US" i="1" dirty="0">
                <a:effectLst>
                  <a:outerShdw blurRad="38100" dist="38100" dir="2700000" algn="tl">
                    <a:srgbClr val="000000">
                      <a:alpha val="43137"/>
                    </a:srgbClr>
                  </a:outerShdw>
                </a:effectLst>
              </a:rPr>
              <a:t>affect, state nature relatedness, or trust</a:t>
            </a:r>
            <a:r>
              <a:rPr lang="en-US" i="1" dirty="0"/>
              <a:t>. Given that </a:t>
            </a:r>
            <a:r>
              <a:rPr lang="en-US" i="1" dirty="0" smtClean="0"/>
              <a:t>the</a:t>
            </a:r>
            <a:r>
              <a:rPr lang="et-EE" i="1" dirty="0" smtClean="0"/>
              <a:t> </a:t>
            </a:r>
            <a:r>
              <a:rPr lang="en-US" i="1" dirty="0" smtClean="0"/>
              <a:t>Planet </a:t>
            </a:r>
            <a:r>
              <a:rPr lang="en-US" i="1" dirty="0"/>
              <a:t>Earth video produced somewhat more pleasant states, </a:t>
            </a:r>
            <a:r>
              <a:rPr lang="en-US" i="1" dirty="0" smtClean="0"/>
              <a:t>we</a:t>
            </a:r>
            <a:r>
              <a:rPr lang="et-EE" i="1" dirty="0" smtClean="0"/>
              <a:t> </a:t>
            </a:r>
            <a:r>
              <a:rPr lang="en-US" i="1" dirty="0" smtClean="0"/>
              <a:t>conducted </a:t>
            </a:r>
            <a:r>
              <a:rPr lang="en-US" i="1" dirty="0"/>
              <a:t>exploratory bootstrapping mediation analyses (</a:t>
            </a:r>
            <a:r>
              <a:rPr lang="en-US" i="1" dirty="0" smtClean="0"/>
              <a:t>Preacher</a:t>
            </a:r>
            <a:r>
              <a:rPr lang="et-EE" i="1" dirty="0" smtClean="0"/>
              <a:t> </a:t>
            </a:r>
            <a:r>
              <a:rPr lang="en-US" i="1" dirty="0" smtClean="0"/>
              <a:t>&amp; </a:t>
            </a:r>
            <a:r>
              <a:rPr lang="en-US" i="1" dirty="0"/>
              <a:t>Hayes, 2008) with all FISH indicators as dependent variables. </a:t>
            </a:r>
            <a:r>
              <a:rPr lang="en-US" i="1" dirty="0" smtClean="0"/>
              <a:t>In</a:t>
            </a:r>
            <a:r>
              <a:rPr lang="et-EE" i="1" dirty="0" smtClean="0"/>
              <a:t> </a:t>
            </a:r>
            <a:r>
              <a:rPr lang="en-US" i="1" dirty="0" smtClean="0"/>
              <a:t>no case</a:t>
            </a:r>
            <a:r>
              <a:rPr lang="et-EE" i="1" dirty="0"/>
              <a:t> </a:t>
            </a:r>
            <a:r>
              <a:rPr lang="en-US" i="1" dirty="0" smtClean="0"/>
              <a:t>was </a:t>
            </a:r>
            <a:r>
              <a:rPr lang="en-US" i="1" dirty="0"/>
              <a:t>negative affect or pleasant affect a </a:t>
            </a:r>
            <a:r>
              <a:rPr lang="en-US" i="1" dirty="0">
                <a:effectLst>
                  <a:outerShdw blurRad="38100" dist="38100" dir="2700000" algn="tl">
                    <a:srgbClr val="000000">
                      <a:alpha val="43137"/>
                    </a:srgbClr>
                  </a:outerShdw>
                </a:effectLst>
              </a:rPr>
              <a:t>significant mediator</a:t>
            </a:r>
            <a:r>
              <a:rPr lang="en-US" i="1" dirty="0" smtClean="0"/>
              <a:t>.</a:t>
            </a:r>
            <a:r>
              <a:rPr lang="et-EE" i="1" dirty="0" smtClean="0"/>
              <a:t> </a:t>
            </a:r>
            <a:r>
              <a:rPr lang="en-US" i="1" dirty="0" smtClean="0"/>
              <a:t>(</a:t>
            </a:r>
            <a:r>
              <a:rPr lang="en-US" i="1" dirty="0"/>
              <a:t>Said another way, controlling for mood made no difference.) </a:t>
            </a:r>
            <a:r>
              <a:rPr lang="en-US" i="1" dirty="0" smtClean="0"/>
              <a:t>In</a:t>
            </a:r>
            <a:r>
              <a:rPr lang="et-EE" i="1" dirty="0" smtClean="0"/>
              <a:t> </a:t>
            </a:r>
            <a:r>
              <a:rPr lang="en-US" i="1" dirty="0" smtClean="0"/>
              <a:t>other </a:t>
            </a:r>
            <a:r>
              <a:rPr lang="en-US" i="1" dirty="0"/>
              <a:t>exploratory analyses, we tested whether relevant </a:t>
            </a:r>
            <a:r>
              <a:rPr lang="en-US" i="1" dirty="0" smtClean="0"/>
              <a:t>personality</a:t>
            </a:r>
            <a:r>
              <a:rPr lang="et-EE" i="1" dirty="0" smtClean="0"/>
              <a:t> </a:t>
            </a:r>
            <a:r>
              <a:rPr lang="en-US" i="1" dirty="0" smtClean="0"/>
              <a:t>variables </a:t>
            </a:r>
            <a:r>
              <a:rPr lang="en-US" i="1" dirty="0"/>
              <a:t>(nature relatedness and trust) predicted FISH behavior </a:t>
            </a:r>
            <a:r>
              <a:rPr lang="en-US" i="1" dirty="0" smtClean="0"/>
              <a:t>or</a:t>
            </a:r>
            <a:r>
              <a:rPr lang="et-EE" i="1" dirty="0" smtClean="0"/>
              <a:t> </a:t>
            </a:r>
            <a:r>
              <a:rPr lang="en-US" i="1" dirty="0" smtClean="0"/>
              <a:t>moderated </a:t>
            </a:r>
            <a:r>
              <a:rPr lang="en-US" i="1" dirty="0"/>
              <a:t>the effect of our experimental manipulation, </a:t>
            </a:r>
            <a:r>
              <a:rPr lang="en-US" i="1" dirty="0">
                <a:effectLst>
                  <a:outerShdw blurRad="38100" dist="38100" dir="2700000" algn="tl">
                    <a:srgbClr val="000000">
                      <a:alpha val="43137"/>
                    </a:srgbClr>
                  </a:outerShdw>
                </a:effectLst>
              </a:rPr>
              <a:t>but </a:t>
            </a:r>
            <a:r>
              <a:rPr lang="en-US" i="1" dirty="0" smtClean="0">
                <a:effectLst>
                  <a:outerShdw blurRad="38100" dist="38100" dir="2700000" algn="tl">
                    <a:srgbClr val="000000">
                      <a:alpha val="43137"/>
                    </a:srgbClr>
                  </a:outerShdw>
                </a:effectLst>
              </a:rPr>
              <a:t>results</a:t>
            </a:r>
            <a:r>
              <a:rPr lang="et-EE" i="1" dirty="0" smtClean="0">
                <a:effectLst>
                  <a:outerShdw blurRad="38100" dist="38100" dir="2700000" algn="tl">
                    <a:srgbClr val="000000">
                      <a:alpha val="43137"/>
                    </a:srgbClr>
                  </a:outerShdw>
                </a:effectLst>
              </a:rPr>
              <a:t> </a:t>
            </a:r>
            <a:r>
              <a:rPr lang="en-US" i="1" dirty="0" smtClean="0">
                <a:effectLst>
                  <a:outerShdw blurRad="38100" dist="38100" dir="2700000" algn="tl">
                    <a:srgbClr val="000000">
                      <a:alpha val="43137"/>
                    </a:srgbClr>
                  </a:outerShdw>
                </a:effectLst>
              </a:rPr>
              <a:t>were </a:t>
            </a:r>
            <a:r>
              <a:rPr lang="en-US" i="1" dirty="0">
                <a:effectLst>
                  <a:outerShdw blurRad="38100" dist="38100" dir="2700000" algn="tl">
                    <a:srgbClr val="000000">
                      <a:alpha val="43137"/>
                    </a:srgbClr>
                  </a:outerShdw>
                </a:effectLst>
              </a:rPr>
              <a:t>almost uniformly not statistically significant</a:t>
            </a:r>
            <a:r>
              <a:rPr lang="en-US" i="1" dirty="0" smtClean="0">
                <a:effectLst>
                  <a:outerShdw blurRad="38100" dist="38100" dir="2700000" algn="tl">
                    <a:srgbClr val="000000">
                      <a:alpha val="43137"/>
                    </a:srgbClr>
                  </a:outerShdw>
                </a:effectLst>
              </a:rPr>
              <a:t>.</a:t>
            </a:r>
            <a:r>
              <a:rPr lang="et-EE" i="1" dirty="0" smtClean="0">
                <a:effectLst>
                  <a:outerShdw blurRad="38100" dist="38100" dir="2700000" algn="tl">
                    <a:srgbClr val="000000">
                      <a:alpha val="43137"/>
                    </a:srgbClr>
                  </a:outerShdw>
                </a:effectLst>
              </a:rPr>
              <a:t>“</a:t>
            </a:r>
            <a:endParaRPr lang="en-US" i="1" dirty="0">
              <a:effectLst>
                <a:outerShdw blurRad="38100" dist="38100" dir="2700000" algn="tl">
                  <a:srgbClr val="000000">
                    <a:alpha val="43137"/>
                  </a:srgbClr>
                </a:outerShdw>
              </a:effectLst>
            </a:endParaRPr>
          </a:p>
        </p:txBody>
      </p:sp>
      <p:sp>
        <p:nvSpPr>
          <p:cNvPr id="4" name="TextBox 3"/>
          <p:cNvSpPr txBox="1"/>
          <p:nvPr/>
        </p:nvSpPr>
        <p:spPr>
          <a:xfrm>
            <a:off x="1703512" y="6205021"/>
            <a:ext cx="8268096" cy="461665"/>
          </a:xfrm>
          <a:prstGeom prst="rect">
            <a:avLst/>
          </a:prstGeom>
          <a:noFill/>
        </p:spPr>
        <p:txBody>
          <a:bodyPr wrap="square" rtlCol="0">
            <a:spAutoFit/>
          </a:bodyPr>
          <a:lstStyle/>
          <a:p>
            <a:r>
              <a:rPr lang="en-US" sz="1200" dirty="0" err="1"/>
              <a:t>Zelenski</a:t>
            </a:r>
            <a:r>
              <a:rPr lang="en-US" sz="1200" dirty="0"/>
              <a:t>, J. M., </a:t>
            </a:r>
            <a:r>
              <a:rPr lang="en-US" sz="1200" dirty="0" err="1"/>
              <a:t>Dopko</a:t>
            </a:r>
            <a:r>
              <a:rPr lang="en-US" sz="1200" dirty="0"/>
              <a:t>, R. L., &amp; </a:t>
            </a:r>
            <a:r>
              <a:rPr lang="en-US" sz="1200" dirty="0" err="1"/>
              <a:t>Capaldi</a:t>
            </a:r>
            <a:r>
              <a:rPr lang="en-US" sz="1200" dirty="0"/>
              <a:t>, C. A. (2015). Cooperation is in our nature: Nature exposure may promote cooperative and environmentally sustainable behavior. </a:t>
            </a:r>
            <a:r>
              <a:rPr lang="en-US" sz="1200" i="1" dirty="0"/>
              <a:t>Journal of Environmental Psychology</a:t>
            </a:r>
            <a:r>
              <a:rPr lang="en-US" sz="1200" dirty="0"/>
              <a:t>, </a:t>
            </a:r>
            <a:r>
              <a:rPr lang="en-US" sz="1200" i="1" dirty="0"/>
              <a:t>42</a:t>
            </a:r>
            <a:r>
              <a:rPr lang="en-US" sz="1200" dirty="0"/>
              <a:t>, 24-31.</a:t>
            </a:r>
          </a:p>
        </p:txBody>
      </p:sp>
    </p:spTree>
    <p:extLst>
      <p:ext uri="{BB962C8B-B14F-4D97-AF65-F5344CB8AC3E}">
        <p14:creationId xmlns:p14="http://schemas.microsoft.com/office/powerpoint/2010/main" val="24673989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Või</a:t>
            </a:r>
            <a:r>
              <a:rPr lang="en-GB" dirty="0" smtClean="0"/>
              <a:t> </a:t>
            </a:r>
            <a:r>
              <a:rPr lang="en-GB" dirty="0" err="1" smtClean="0"/>
              <a:t>Viljandis</a:t>
            </a:r>
            <a:r>
              <a:rPr lang="en-GB" dirty="0" smtClean="0"/>
              <a:t>…</a:t>
            </a:r>
            <a:endParaRPr lang="en-GB" dirty="0"/>
          </a:p>
        </p:txBody>
      </p:sp>
      <p:sp>
        <p:nvSpPr>
          <p:cNvPr id="4" name="Oval Callout 3"/>
          <p:cNvSpPr/>
          <p:nvPr/>
        </p:nvSpPr>
        <p:spPr>
          <a:xfrm>
            <a:off x="7483365" y="0"/>
            <a:ext cx="4540469" cy="2617076"/>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a:t>
            </a:r>
            <a:r>
              <a:rPr lang="en-GB" sz="1600" dirty="0" err="1"/>
              <a:t>Natukene</a:t>
            </a:r>
            <a:r>
              <a:rPr lang="en-GB" sz="1600" dirty="0"/>
              <a:t> </a:t>
            </a:r>
            <a:r>
              <a:rPr lang="en-GB" sz="1600" dirty="0" err="1"/>
              <a:t>mulle</a:t>
            </a:r>
            <a:r>
              <a:rPr lang="en-GB" sz="1600" dirty="0"/>
              <a:t> </a:t>
            </a:r>
            <a:r>
              <a:rPr lang="en-GB" sz="1600" dirty="0" err="1"/>
              <a:t>jääb</a:t>
            </a:r>
            <a:r>
              <a:rPr lang="en-GB" sz="1600" dirty="0"/>
              <a:t> </a:t>
            </a:r>
            <a:r>
              <a:rPr lang="en-GB" sz="1600" dirty="0" err="1"/>
              <a:t>arusaamatuks</a:t>
            </a:r>
            <a:r>
              <a:rPr lang="en-GB" sz="1600" dirty="0"/>
              <a:t>, </a:t>
            </a:r>
            <a:r>
              <a:rPr lang="en-GB" sz="1600" dirty="0" err="1"/>
              <a:t>kuidas</a:t>
            </a:r>
            <a:r>
              <a:rPr lang="en-GB" sz="1600" dirty="0"/>
              <a:t> </a:t>
            </a:r>
            <a:r>
              <a:rPr lang="en-GB" sz="1600" dirty="0" err="1"/>
              <a:t>selline</a:t>
            </a:r>
            <a:r>
              <a:rPr lang="en-GB" sz="1600" dirty="0"/>
              <a:t> </a:t>
            </a:r>
            <a:r>
              <a:rPr lang="en-GB" sz="1600" dirty="0" err="1"/>
              <a:t>konflikt</a:t>
            </a:r>
            <a:r>
              <a:rPr lang="en-GB" sz="1600" dirty="0"/>
              <a:t> </a:t>
            </a:r>
            <a:r>
              <a:rPr lang="en-GB" sz="1600" dirty="0" err="1"/>
              <a:t>tekkida</a:t>
            </a:r>
            <a:r>
              <a:rPr lang="en-GB" sz="1600" dirty="0"/>
              <a:t> </a:t>
            </a:r>
            <a:r>
              <a:rPr lang="en-GB" sz="1600" dirty="0" err="1"/>
              <a:t>sai</a:t>
            </a:r>
            <a:r>
              <a:rPr lang="en-GB" sz="1600" dirty="0"/>
              <a:t>, </a:t>
            </a:r>
            <a:r>
              <a:rPr lang="en-GB" sz="1600" dirty="0" err="1"/>
              <a:t>sest</a:t>
            </a:r>
            <a:r>
              <a:rPr lang="en-GB" sz="1600" dirty="0"/>
              <a:t> </a:t>
            </a:r>
            <a:r>
              <a:rPr lang="en-GB" sz="1600" dirty="0" err="1"/>
              <a:t>ükski</a:t>
            </a:r>
            <a:r>
              <a:rPr lang="en-GB" sz="1600" dirty="0"/>
              <a:t> </a:t>
            </a:r>
            <a:r>
              <a:rPr lang="en-GB" sz="1600" dirty="0" err="1"/>
              <a:t>õigusakt</a:t>
            </a:r>
            <a:r>
              <a:rPr lang="en-GB" sz="1600" dirty="0"/>
              <a:t> </a:t>
            </a:r>
            <a:r>
              <a:rPr lang="en-GB" sz="1600" dirty="0" err="1"/>
              <a:t>ega</a:t>
            </a:r>
            <a:r>
              <a:rPr lang="en-GB" sz="1600" dirty="0"/>
              <a:t> </a:t>
            </a:r>
            <a:r>
              <a:rPr lang="en-GB" sz="1600" dirty="0" err="1"/>
              <a:t>seadus</a:t>
            </a:r>
            <a:r>
              <a:rPr lang="en-GB" sz="1600" dirty="0"/>
              <a:t> </a:t>
            </a:r>
            <a:r>
              <a:rPr lang="en-GB" sz="1600" dirty="0" err="1"/>
              <a:t>ei</a:t>
            </a:r>
            <a:r>
              <a:rPr lang="en-GB" sz="1600" dirty="0"/>
              <a:t> </a:t>
            </a:r>
            <a:r>
              <a:rPr lang="en-GB" sz="1600" dirty="0" err="1"/>
              <a:t>kohusta</a:t>
            </a:r>
            <a:r>
              <a:rPr lang="en-GB" sz="1600" dirty="0"/>
              <a:t> </a:t>
            </a:r>
            <a:r>
              <a:rPr lang="en-GB" sz="1600" dirty="0" err="1"/>
              <a:t>kohalikku</a:t>
            </a:r>
            <a:r>
              <a:rPr lang="en-GB" sz="1600" dirty="0"/>
              <a:t> </a:t>
            </a:r>
            <a:r>
              <a:rPr lang="en-GB" sz="1600" dirty="0" err="1"/>
              <a:t>omavalitsust</a:t>
            </a:r>
            <a:r>
              <a:rPr lang="en-GB" sz="1600" dirty="0"/>
              <a:t> </a:t>
            </a:r>
            <a:r>
              <a:rPr lang="en-GB" sz="1600" dirty="0" err="1"/>
              <a:t>teeremondi</a:t>
            </a:r>
            <a:r>
              <a:rPr lang="en-GB" sz="1600" dirty="0"/>
              <a:t> </a:t>
            </a:r>
            <a:r>
              <a:rPr lang="en-GB" sz="1600" dirty="0" err="1"/>
              <a:t>projekti</a:t>
            </a:r>
            <a:r>
              <a:rPr lang="en-GB" sz="1600" dirty="0"/>
              <a:t> </a:t>
            </a:r>
            <a:r>
              <a:rPr lang="en-GB" sz="1600" dirty="0" err="1"/>
              <a:t>kooskõlastama</a:t>
            </a:r>
            <a:r>
              <a:rPr lang="en-GB" sz="1600" dirty="0"/>
              <a:t> </a:t>
            </a:r>
            <a:r>
              <a:rPr lang="en-GB" sz="1600" dirty="0" err="1"/>
              <a:t>kohalike</a:t>
            </a:r>
            <a:r>
              <a:rPr lang="en-GB" sz="1600" dirty="0"/>
              <a:t> </a:t>
            </a:r>
            <a:r>
              <a:rPr lang="en-GB" sz="1600" dirty="0" err="1"/>
              <a:t>elanikega</a:t>
            </a:r>
            <a:r>
              <a:rPr lang="en-GB" sz="1600" dirty="0"/>
              <a:t>,” </a:t>
            </a:r>
            <a:r>
              <a:rPr lang="en-GB" sz="1600" dirty="0" err="1"/>
              <a:t>selgitas</a:t>
            </a:r>
            <a:r>
              <a:rPr lang="en-GB" sz="1600" dirty="0"/>
              <a:t> </a:t>
            </a:r>
            <a:r>
              <a:rPr lang="en-GB" sz="1600" dirty="0" err="1"/>
              <a:t>Märtin</a:t>
            </a:r>
            <a:r>
              <a:rPr lang="en-GB" sz="1600" dirty="0"/>
              <a:t>.</a:t>
            </a:r>
            <a:endParaRPr lang="en-GB" sz="1600" dirty="0"/>
          </a:p>
        </p:txBody>
      </p:sp>
      <p:pic>
        <p:nvPicPr>
          <p:cNvPr id="2052" name="Picture 4" descr="Uue tänava ääres pandi kändude peale hiljem ka leinaküünlai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12992" y="2298590"/>
            <a:ext cx="6527007"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52443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Kokkuvõtteks</a:t>
            </a:r>
            <a:endParaRPr lang="et-EE" dirty="0"/>
          </a:p>
        </p:txBody>
      </p:sp>
      <p:sp>
        <p:nvSpPr>
          <p:cNvPr id="3" name="Content Placeholder 2"/>
          <p:cNvSpPr>
            <a:spLocks noGrp="1"/>
          </p:cNvSpPr>
          <p:nvPr>
            <p:ph idx="1"/>
          </p:nvPr>
        </p:nvSpPr>
        <p:spPr/>
        <p:txBody>
          <a:bodyPr>
            <a:normAutofit/>
          </a:bodyPr>
          <a:lstStyle/>
          <a:p>
            <a:r>
              <a:rPr lang="et-EE" dirty="0" smtClean="0"/>
              <a:t>Looduslik keskkond on oluline tegur täidesaatvate funktsioonide „puhkamisel“, mis on vajalikud efektiivseks tegutsemiseks</a:t>
            </a:r>
          </a:p>
          <a:p>
            <a:r>
              <a:rPr lang="et-EE" dirty="0" smtClean="0"/>
              <a:t>Looduskeskkond võib suunata meid pikaajalistele strateegiatele ja „surub alla“ kiiret, impulsiivset ja pikas perspektiivis enesehävituslikku mõtlemist</a:t>
            </a:r>
            <a:endParaRPr lang="et-EE" dirty="0"/>
          </a:p>
        </p:txBody>
      </p:sp>
    </p:spTree>
    <p:extLst>
      <p:ext uri="{BB962C8B-B14F-4D97-AF65-F5344CB8AC3E}">
        <p14:creationId xmlns:p14="http://schemas.microsoft.com/office/powerpoint/2010/main" val="3153148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3600" dirty="0" err="1" smtClean="0"/>
              <a:t>Aitab</a:t>
            </a:r>
            <a:r>
              <a:rPr lang="en-GB" sz="3600" dirty="0" smtClean="0"/>
              <a:t> </a:t>
            </a:r>
            <a:r>
              <a:rPr lang="en-GB" sz="3600" dirty="0" err="1" smtClean="0"/>
              <a:t>küll</a:t>
            </a:r>
            <a:r>
              <a:rPr lang="en-GB" sz="3600" dirty="0" smtClean="0"/>
              <a:t>? </a:t>
            </a:r>
            <a:r>
              <a:rPr lang="en-GB" sz="3600" dirty="0" err="1" smtClean="0"/>
              <a:t>Või</a:t>
            </a:r>
            <a:r>
              <a:rPr lang="en-GB" sz="3600" dirty="0" smtClean="0"/>
              <a:t> </a:t>
            </a:r>
            <a:r>
              <a:rPr lang="en-GB" sz="3600" dirty="0" err="1" smtClean="0"/>
              <a:t>räägime</a:t>
            </a:r>
            <a:r>
              <a:rPr lang="en-GB" sz="3600" dirty="0" smtClean="0"/>
              <a:t> </a:t>
            </a:r>
            <a:r>
              <a:rPr lang="en-GB" sz="3600" dirty="0" err="1" smtClean="0"/>
              <a:t>ka</a:t>
            </a:r>
            <a:r>
              <a:rPr lang="en-GB" sz="3600" dirty="0" smtClean="0"/>
              <a:t> </a:t>
            </a:r>
            <a:r>
              <a:rPr lang="en-GB" sz="3600" dirty="0" err="1" smtClean="0"/>
              <a:t>kergliiklemisest</a:t>
            </a:r>
            <a:r>
              <a:rPr lang="en-GB" sz="3600" dirty="0" smtClean="0"/>
              <a:t>?</a:t>
            </a:r>
            <a:endParaRPr lang="en-GB" sz="3600" dirty="0"/>
          </a:p>
        </p:txBody>
      </p:sp>
      <p:sp>
        <p:nvSpPr>
          <p:cNvPr id="5" name="Text Placeholder 4"/>
          <p:cNvSpPr>
            <a:spLocks noGrp="1"/>
          </p:cNvSpPr>
          <p:nvPr>
            <p:ph type="body" idx="1"/>
          </p:nvPr>
        </p:nvSpPr>
        <p:spPr/>
        <p:txBody>
          <a:bodyPr/>
          <a:lstStyle/>
          <a:p>
            <a:endParaRPr lang="en-GB"/>
          </a:p>
        </p:txBody>
      </p:sp>
    </p:spTree>
    <p:extLst>
      <p:ext uri="{BB962C8B-B14F-4D97-AF65-F5344CB8AC3E}">
        <p14:creationId xmlns:p14="http://schemas.microsoft.com/office/powerpoint/2010/main" val="34620413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491" y="628073"/>
            <a:ext cx="11804073" cy="1062615"/>
          </a:xfrm>
        </p:spPr>
        <p:txBody>
          <a:bodyPr>
            <a:noAutofit/>
          </a:bodyPr>
          <a:lstStyle/>
          <a:p>
            <a:r>
              <a:rPr lang="et-EE" sz="3600" dirty="0"/>
              <a:t>Jalutajasõbralikkus - mis paneb inimesi </a:t>
            </a:r>
            <a:r>
              <a:rPr lang="et-EE" sz="3600" dirty="0" err="1"/>
              <a:t>kergliiklema</a:t>
            </a:r>
            <a:r>
              <a:rPr lang="et-EE" sz="3600" dirty="0"/>
              <a:t>? Kontrollitunne, autonoomia, demokraatlikkus</a:t>
            </a:r>
            <a:br>
              <a:rPr lang="et-EE" sz="3600" dirty="0"/>
            </a:br>
            <a:endParaRPr lang="et-EE" sz="3600" dirty="0"/>
          </a:p>
        </p:txBody>
      </p:sp>
      <p:sp>
        <p:nvSpPr>
          <p:cNvPr id="3" name="Content Placeholder 2"/>
          <p:cNvSpPr>
            <a:spLocks noGrp="1"/>
          </p:cNvSpPr>
          <p:nvPr>
            <p:ph idx="1"/>
          </p:nvPr>
        </p:nvSpPr>
        <p:spPr>
          <a:xfrm>
            <a:off x="175491" y="1825624"/>
            <a:ext cx="11178309" cy="4870739"/>
          </a:xfrm>
        </p:spPr>
        <p:txBody>
          <a:bodyPr>
            <a:normAutofit fontScale="92500" lnSpcReduction="10000"/>
          </a:bodyPr>
          <a:lstStyle/>
          <a:p>
            <a:pPr>
              <a:buFontTx/>
              <a:buChar char="-"/>
            </a:pPr>
            <a:r>
              <a:rPr lang="et-EE" dirty="0" smtClean="0"/>
              <a:t>Jala </a:t>
            </a:r>
            <a:r>
              <a:rPr lang="et-EE" dirty="0"/>
              <a:t>käimine </a:t>
            </a:r>
            <a:r>
              <a:rPr lang="et-EE" dirty="0" smtClean="0"/>
              <a:t> - näiliselt lihtne, tegelikult üsna keerukas käitumisvalik</a:t>
            </a:r>
          </a:p>
          <a:p>
            <a:pPr>
              <a:buFontTx/>
              <a:buChar char="-"/>
            </a:pPr>
            <a:r>
              <a:rPr lang="et-EE" dirty="0" smtClean="0"/>
              <a:t>paljud </a:t>
            </a:r>
            <a:r>
              <a:rPr lang="et-EE" dirty="0"/>
              <a:t>tegurid, ka sellised, mida ei keskkonna kujundajad ega kasutaja ei adu, võivad luua “</a:t>
            </a:r>
            <a:r>
              <a:rPr lang="et-EE" dirty="0" err="1"/>
              <a:t>obesogeense</a:t>
            </a:r>
            <a:r>
              <a:rPr lang="et-EE" dirty="0"/>
              <a:t>” ehk ülekaalulisust soodustava keskkonna (</a:t>
            </a:r>
            <a:r>
              <a:rPr lang="et-EE" dirty="0" err="1"/>
              <a:t>Townshend</a:t>
            </a:r>
            <a:r>
              <a:rPr lang="et-EE" dirty="0"/>
              <a:t> &amp; Lake, 2009</a:t>
            </a:r>
            <a:r>
              <a:rPr lang="et-EE" dirty="0" smtClean="0"/>
              <a:t>) </a:t>
            </a:r>
          </a:p>
          <a:p>
            <a:pPr>
              <a:buFontTx/>
              <a:buChar char="-"/>
            </a:pPr>
            <a:r>
              <a:rPr lang="et-EE" dirty="0" smtClean="0"/>
              <a:t>vahel </a:t>
            </a:r>
            <a:r>
              <a:rPr lang="et-EE" dirty="0"/>
              <a:t>arvatakse, et soovitud käitumisi on võimalik saavutada vaid indiviidi motiveerides ning suunates teda individuaalselt õigeid valikuid </a:t>
            </a:r>
            <a:r>
              <a:rPr lang="et-EE" dirty="0" smtClean="0"/>
              <a:t>tegema</a:t>
            </a:r>
            <a:r>
              <a:rPr lang="et-EE" dirty="0"/>
              <a:t> </a:t>
            </a:r>
            <a:r>
              <a:rPr lang="et-EE" dirty="0" smtClean="0"/>
              <a:t>(</a:t>
            </a:r>
            <a:r>
              <a:rPr lang="et-EE" dirty="0" err="1" smtClean="0"/>
              <a:t>Troiano</a:t>
            </a:r>
            <a:r>
              <a:rPr lang="et-EE" dirty="0" smtClean="0"/>
              <a:t> </a:t>
            </a:r>
            <a:r>
              <a:rPr lang="et-EE" dirty="0"/>
              <a:t>et </a:t>
            </a:r>
            <a:r>
              <a:rPr lang="et-EE" dirty="0" err="1"/>
              <a:t>al</a:t>
            </a:r>
            <a:r>
              <a:rPr lang="et-EE" dirty="0"/>
              <a:t>., 2008</a:t>
            </a:r>
            <a:r>
              <a:rPr lang="et-EE" dirty="0" smtClean="0"/>
              <a:t>)</a:t>
            </a:r>
          </a:p>
          <a:p>
            <a:pPr>
              <a:buFontTx/>
              <a:buChar char="-"/>
            </a:pPr>
            <a:r>
              <a:rPr lang="et-EE" dirty="0" smtClean="0"/>
              <a:t>lihtsam </a:t>
            </a:r>
            <a:r>
              <a:rPr lang="et-EE" dirty="0"/>
              <a:t>on käitumise muutusi saavutada aga siis, kui mõelda neist süsteemselt – soovitud käitumine, nagu </a:t>
            </a:r>
            <a:r>
              <a:rPr lang="et-EE" dirty="0" err="1"/>
              <a:t>kergliiklemine</a:t>
            </a:r>
            <a:r>
              <a:rPr lang="et-EE" dirty="0"/>
              <a:t>, ilmnevad mitmekesiste raamistute ja eesmärkide </a:t>
            </a:r>
            <a:r>
              <a:rPr lang="et-EE" dirty="0" smtClean="0"/>
              <a:t>kontekstis</a:t>
            </a:r>
          </a:p>
          <a:p>
            <a:pPr>
              <a:buFontTx/>
              <a:buChar char="-"/>
            </a:pPr>
            <a:r>
              <a:rPr lang="et-EE" dirty="0" smtClean="0"/>
              <a:t>Raamistik</a:t>
            </a:r>
            <a:r>
              <a:rPr lang="et-EE" dirty="0"/>
              <a:t>, mis toetab </a:t>
            </a:r>
            <a:r>
              <a:rPr lang="et-EE" dirty="0" err="1"/>
              <a:t>kergliiklemist</a:t>
            </a:r>
            <a:r>
              <a:rPr lang="et-EE" dirty="0"/>
              <a:t> – vähem parkimiskohti, parem ühistransport, mugavam ja turvalisem </a:t>
            </a:r>
            <a:r>
              <a:rPr lang="et-EE" dirty="0" err="1"/>
              <a:t>kergliiklustaristu</a:t>
            </a:r>
            <a:r>
              <a:rPr lang="et-EE" dirty="0"/>
              <a:t> – muudaks kõndimise integraalseks osaks </a:t>
            </a:r>
            <a:r>
              <a:rPr lang="et-EE" dirty="0" smtClean="0"/>
              <a:t>liiklemisest</a:t>
            </a:r>
            <a:endParaRPr lang="et-EE" dirty="0"/>
          </a:p>
        </p:txBody>
      </p:sp>
    </p:spTree>
    <p:extLst>
      <p:ext uri="{BB962C8B-B14F-4D97-AF65-F5344CB8AC3E}">
        <p14:creationId xmlns:p14="http://schemas.microsoft.com/office/powerpoint/2010/main" val="16686919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t-EE" sz="4000" dirty="0" smtClean="0"/>
              <a:t>Millal keskkond ütleb, et ära kõnni?</a:t>
            </a:r>
            <a:endParaRPr lang="en-US" sz="4000" dirty="0"/>
          </a:p>
        </p:txBody>
      </p:sp>
      <p:sp>
        <p:nvSpPr>
          <p:cNvPr id="3" name="Content Placeholder 2"/>
          <p:cNvSpPr>
            <a:spLocks noGrp="1"/>
          </p:cNvSpPr>
          <p:nvPr>
            <p:ph idx="1"/>
          </p:nvPr>
        </p:nvSpPr>
        <p:spPr>
          <a:xfrm>
            <a:off x="443345" y="1825625"/>
            <a:ext cx="10910455" cy="4351338"/>
          </a:xfrm>
        </p:spPr>
        <p:txBody>
          <a:bodyPr>
            <a:normAutofit/>
          </a:bodyPr>
          <a:lstStyle/>
          <a:p>
            <a:r>
              <a:rPr lang="et-EE" dirty="0" smtClean="0"/>
              <a:t>Naabruskonnas oleva avaliku ruumi atraktiivsus, suurus ja lähedus on seotud täiskasvanute rekreatiivse jalutamisega – </a:t>
            </a:r>
            <a:r>
              <a:rPr lang="et-EE" b="1" dirty="0" smtClean="0"/>
              <a:t>kaugus </a:t>
            </a:r>
            <a:r>
              <a:rPr lang="et-EE" dirty="0" smtClean="0"/>
              <a:t>meeldivast pargist ennustab, kas minnakse õue või mitte </a:t>
            </a:r>
            <a:endParaRPr lang="et-EE" dirty="0"/>
          </a:p>
          <a:p>
            <a:r>
              <a:rPr lang="et-EE" dirty="0" smtClean="0"/>
              <a:t>Kaevab sügavamale: kas inimesed saavutavad nn „tervisliku jalutamisnormi“? On leitud, et veelgi enam kui kaugus mõjutas liikumist see, kas piisavalt suur, ligitõmbav ja atraktiivne park jalutusdistantsi kaugusel (1,6 km raadiuses) üldse oli </a:t>
            </a:r>
          </a:p>
          <a:p>
            <a:r>
              <a:rPr lang="et-EE" dirty="0" smtClean="0"/>
              <a:t>Seose </a:t>
            </a:r>
            <a:r>
              <a:rPr lang="et-EE" dirty="0" err="1" smtClean="0"/>
              <a:t>tõenäoluline</a:t>
            </a:r>
            <a:r>
              <a:rPr lang="et-EE" dirty="0" smtClean="0"/>
              <a:t> põhjus – suuremad pargid pakuvad mitmekesisemaid võimalusi füüsiliseks aktiivsuseks (aktiivne seotus + stimulatsioon), mida väiksemad rohealad ei pruugi pakkuda </a:t>
            </a:r>
            <a:r>
              <a:rPr lang="et-EE" sz="1800" dirty="0" smtClean="0"/>
              <a:t>(</a:t>
            </a:r>
            <a:r>
              <a:rPr lang="en-US" sz="1800" dirty="0" smtClean="0"/>
              <a:t>Sugiyama </a:t>
            </a:r>
            <a:r>
              <a:rPr lang="en-US" sz="1800" dirty="0"/>
              <a:t>et al., </a:t>
            </a:r>
            <a:r>
              <a:rPr lang="en-US" sz="1800" dirty="0" smtClean="0"/>
              <a:t>2010</a:t>
            </a:r>
            <a:r>
              <a:rPr lang="et-EE" sz="1800" dirty="0" smtClean="0"/>
              <a:t>; </a:t>
            </a:r>
            <a:r>
              <a:rPr lang="et-EE" sz="1800" dirty="0" err="1" smtClean="0"/>
              <a:t>Thompson</a:t>
            </a:r>
            <a:r>
              <a:rPr lang="et-EE" sz="1800" dirty="0" smtClean="0"/>
              <a:t>, 2013</a:t>
            </a:r>
            <a:r>
              <a:rPr lang="en-US" sz="1800" dirty="0" smtClean="0"/>
              <a:t>).</a:t>
            </a:r>
            <a:endParaRPr lang="en-US" sz="1800" dirty="0"/>
          </a:p>
        </p:txBody>
      </p:sp>
    </p:spTree>
    <p:extLst>
      <p:ext uri="{BB962C8B-B14F-4D97-AF65-F5344CB8AC3E}">
        <p14:creationId xmlns:p14="http://schemas.microsoft.com/office/powerpoint/2010/main" val="1685132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t-EE" sz="3600" dirty="0"/>
              <a:t>Makrotasandi keskkonnategurid, mis toetavad </a:t>
            </a:r>
            <a:r>
              <a:rPr lang="et-EE" sz="3600" dirty="0" err="1" smtClean="0"/>
              <a:t>kergliiklemist</a:t>
            </a:r>
            <a:endParaRPr lang="et-EE" sz="3600" dirty="0"/>
          </a:p>
        </p:txBody>
      </p:sp>
      <p:sp>
        <p:nvSpPr>
          <p:cNvPr id="3" name="Content Placeholder 2"/>
          <p:cNvSpPr>
            <a:spLocks noGrp="1"/>
          </p:cNvSpPr>
          <p:nvPr>
            <p:ph idx="1"/>
          </p:nvPr>
        </p:nvSpPr>
        <p:spPr>
          <a:xfrm>
            <a:off x="110836" y="1825624"/>
            <a:ext cx="11877964" cy="5032375"/>
          </a:xfrm>
        </p:spPr>
        <p:txBody>
          <a:bodyPr>
            <a:normAutofit/>
          </a:bodyPr>
          <a:lstStyle/>
          <a:p>
            <a:r>
              <a:rPr lang="et-EE" dirty="0" smtClean="0"/>
              <a:t>Makrotasandi keskkonnategurite 3 D mudel </a:t>
            </a:r>
            <a:r>
              <a:rPr lang="et-EE" dirty="0"/>
              <a:t>– tihedus (</a:t>
            </a:r>
            <a:r>
              <a:rPr lang="et-EE" dirty="0" err="1"/>
              <a:t>density</a:t>
            </a:r>
            <a:r>
              <a:rPr lang="et-EE" dirty="0"/>
              <a:t>), mitmekesisus (</a:t>
            </a:r>
            <a:r>
              <a:rPr lang="et-EE" dirty="0" err="1"/>
              <a:t>diversity</a:t>
            </a:r>
            <a:r>
              <a:rPr lang="et-EE" dirty="0"/>
              <a:t>) ja jalakäijasõbralik disain (</a:t>
            </a:r>
            <a:r>
              <a:rPr lang="et-EE" dirty="0" err="1"/>
              <a:t>pedestrian-friendly</a:t>
            </a:r>
            <a:r>
              <a:rPr lang="et-EE" dirty="0"/>
              <a:t> </a:t>
            </a:r>
            <a:r>
              <a:rPr lang="et-EE" dirty="0" err="1"/>
              <a:t>design</a:t>
            </a:r>
            <a:r>
              <a:rPr lang="et-EE" dirty="0"/>
              <a:t>) (</a:t>
            </a:r>
            <a:r>
              <a:rPr lang="et-EE" dirty="0" err="1"/>
              <a:t>Cervero</a:t>
            </a:r>
            <a:r>
              <a:rPr lang="et-EE" dirty="0"/>
              <a:t> &amp; </a:t>
            </a:r>
            <a:r>
              <a:rPr lang="et-EE" dirty="0" err="1"/>
              <a:t>Kockelman</a:t>
            </a:r>
            <a:r>
              <a:rPr lang="et-EE" dirty="0"/>
              <a:t>, 1997</a:t>
            </a:r>
            <a:r>
              <a:rPr lang="et-EE" dirty="0" smtClean="0"/>
              <a:t>)</a:t>
            </a:r>
          </a:p>
          <a:p>
            <a:r>
              <a:rPr lang="et-EE" dirty="0" smtClean="0"/>
              <a:t>paljud </a:t>
            </a:r>
            <a:r>
              <a:rPr lang="et-EE" dirty="0"/>
              <a:t>uuringud kinnitavad, et </a:t>
            </a:r>
            <a:r>
              <a:rPr lang="et-EE" dirty="0" err="1"/>
              <a:t>kergliiklemine</a:t>
            </a:r>
            <a:r>
              <a:rPr lang="et-EE" dirty="0"/>
              <a:t> on tõenäolisem, kui linnaruumis on nende teguritega arvestatud. </a:t>
            </a:r>
            <a:endParaRPr lang="et-EE" dirty="0" smtClean="0"/>
          </a:p>
          <a:p>
            <a:r>
              <a:rPr lang="et-EE" dirty="0" smtClean="0"/>
              <a:t>Tihedus: eramajad vs korterelamud</a:t>
            </a:r>
          </a:p>
          <a:p>
            <a:r>
              <a:rPr lang="et-EE" dirty="0" smtClean="0"/>
              <a:t>Mitmekesisus: erinevad </a:t>
            </a:r>
            <a:r>
              <a:rPr lang="et-EE" dirty="0"/>
              <a:t>jalakäigu kaugusel olevaid sihtpunkte kodust. </a:t>
            </a:r>
            <a:endParaRPr lang="et-EE" dirty="0" smtClean="0"/>
          </a:p>
          <a:p>
            <a:r>
              <a:rPr lang="et-EE" dirty="0" smtClean="0"/>
              <a:t>Jalakäija-sõbralik disain: tänavate </a:t>
            </a:r>
            <a:r>
              <a:rPr lang="et-EE" dirty="0"/>
              <a:t>kujundamist </a:t>
            </a:r>
            <a:r>
              <a:rPr lang="et-EE" dirty="0" smtClean="0"/>
              <a:t>jalakäija </a:t>
            </a:r>
            <a:r>
              <a:rPr lang="et-EE" dirty="0"/>
              <a:t>vaatenurgast - </a:t>
            </a:r>
            <a:r>
              <a:rPr lang="et-EE" dirty="0" smtClean="0"/>
              <a:t>sujuv </a:t>
            </a:r>
            <a:r>
              <a:rPr lang="et-EE" dirty="0"/>
              <a:t>ja </a:t>
            </a:r>
            <a:r>
              <a:rPr lang="et-EE" dirty="0" smtClean="0"/>
              <a:t>ohutu liiklemine </a:t>
            </a:r>
            <a:r>
              <a:rPr lang="et-EE" dirty="0"/>
              <a:t>erinevatele </a:t>
            </a:r>
            <a:r>
              <a:rPr lang="et-EE" dirty="0" err="1" smtClean="0"/>
              <a:t>kergliiklejagruppidele</a:t>
            </a:r>
            <a:r>
              <a:rPr lang="et-EE" dirty="0" smtClean="0"/>
              <a:t> </a:t>
            </a:r>
          </a:p>
          <a:p>
            <a:endParaRPr lang="et-EE" dirty="0"/>
          </a:p>
        </p:txBody>
      </p:sp>
    </p:spTree>
    <p:extLst>
      <p:ext uri="{BB962C8B-B14F-4D97-AF65-F5344CB8AC3E}">
        <p14:creationId xmlns:p14="http://schemas.microsoft.com/office/powerpoint/2010/main" val="57862294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t-EE"/>
          </a:p>
        </p:txBody>
      </p:sp>
      <p:sp>
        <p:nvSpPr>
          <p:cNvPr id="3" name="Content Placeholder 2"/>
          <p:cNvSpPr>
            <a:spLocks noGrp="1"/>
          </p:cNvSpPr>
          <p:nvPr>
            <p:ph idx="1"/>
          </p:nvPr>
        </p:nvSpPr>
        <p:spPr/>
        <p:txBody>
          <a:bodyPr/>
          <a:lstStyle/>
          <a:p>
            <a:r>
              <a:rPr lang="et-EE" dirty="0" smtClean="0"/>
              <a:t>Kõrge tihedus ja mitmekesine maakasutus koosmõjus toobki iga üksiku indiviidi paljude inimese jaoks vajalike sihtpunktidest jalutuskäigu kaugusele. </a:t>
            </a:r>
          </a:p>
          <a:p>
            <a:r>
              <a:rPr lang="et-EE" dirty="0" smtClean="0"/>
              <a:t>Tundub </a:t>
            </a:r>
            <a:r>
              <a:rPr lang="et-EE" dirty="0" err="1" smtClean="0"/>
              <a:t>vastuintuitiivne</a:t>
            </a:r>
            <a:r>
              <a:rPr lang="et-EE" dirty="0" smtClean="0"/>
              <a:t>, et enamate teede ja ristmike hulk koduümbruses loob jalutamissõbralikumat keskkonda = enam tänavate lõikumisi – ristmike tihedus – muudab jalutuskäigud lühemaks, otsemaks ja mugavamaks – saad sujuvalt üle just siis, kui sinul vaja on. </a:t>
            </a:r>
          </a:p>
          <a:p>
            <a:endParaRPr lang="et-EE" dirty="0"/>
          </a:p>
        </p:txBody>
      </p:sp>
    </p:spTree>
    <p:extLst>
      <p:ext uri="{BB962C8B-B14F-4D97-AF65-F5344CB8AC3E}">
        <p14:creationId xmlns:p14="http://schemas.microsoft.com/office/powerpoint/2010/main" val="41606388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t-EE"/>
          </a:p>
        </p:txBody>
      </p:sp>
      <p:sp>
        <p:nvSpPr>
          <p:cNvPr id="3" name="Content Placeholder 2"/>
          <p:cNvSpPr>
            <a:spLocks noGrp="1"/>
          </p:cNvSpPr>
          <p:nvPr>
            <p:ph idx="1"/>
          </p:nvPr>
        </p:nvSpPr>
        <p:spPr>
          <a:xfrm>
            <a:off x="838200" y="1825624"/>
            <a:ext cx="10515600" cy="4889211"/>
          </a:xfrm>
        </p:spPr>
        <p:txBody>
          <a:bodyPr>
            <a:normAutofit fontScale="85000" lnSpcReduction="10000"/>
          </a:bodyPr>
          <a:lstStyle/>
          <a:p>
            <a:r>
              <a:rPr lang="et-EE" dirty="0" err="1" smtClean="0"/>
              <a:t>Jalgsiliiklemist</a:t>
            </a:r>
            <a:r>
              <a:rPr lang="et-EE" dirty="0" smtClean="0"/>
              <a:t> soodustavad tänavate lõikumised-ristumised pigem peenekoelise tänavavõrgustiku puhul, mille </a:t>
            </a:r>
            <a:r>
              <a:rPr lang="et-EE" dirty="0" err="1" smtClean="0"/>
              <a:t>majadeblokid</a:t>
            </a:r>
            <a:r>
              <a:rPr lang="et-EE" dirty="0" smtClean="0"/>
              <a:t> pole kuigi pikad. </a:t>
            </a:r>
          </a:p>
          <a:p>
            <a:r>
              <a:rPr lang="et-EE" dirty="0" smtClean="0"/>
              <a:t>Ristmikud pikkade </a:t>
            </a:r>
            <a:r>
              <a:rPr lang="et-EE" dirty="0" err="1" smtClean="0"/>
              <a:t>majadeblokkide</a:t>
            </a:r>
            <a:r>
              <a:rPr lang="et-EE" dirty="0" smtClean="0"/>
              <a:t> ning suurte autoteede puhul toimivad mitte </a:t>
            </a:r>
            <a:r>
              <a:rPr lang="et-EE" dirty="0" err="1" smtClean="0"/>
              <a:t>kergliiklust</a:t>
            </a:r>
            <a:r>
              <a:rPr lang="et-EE" dirty="0" smtClean="0"/>
              <a:t> soodustavalt, vaid takistavalt, sest ei võimalda spontaanset ja kiiret </a:t>
            </a:r>
            <a:r>
              <a:rPr lang="et-EE" dirty="0" err="1" smtClean="0"/>
              <a:t>ülepääsemist</a:t>
            </a:r>
            <a:r>
              <a:rPr lang="et-EE" dirty="0" smtClean="0"/>
              <a:t>. </a:t>
            </a:r>
          </a:p>
          <a:p>
            <a:r>
              <a:rPr lang="et-EE" dirty="0" smtClean="0"/>
              <a:t>Viimasel ajal on lisama hakatud veel kahte D-d: kindlad sihtpunktid nagu koolid või erinevad teenused (</a:t>
            </a:r>
            <a:r>
              <a:rPr lang="et-EE" dirty="0" err="1" smtClean="0"/>
              <a:t>destinations</a:t>
            </a:r>
            <a:r>
              <a:rPr lang="et-EE" dirty="0" smtClean="0"/>
              <a:t>) ja kaugus ühistranspordipeatustest (</a:t>
            </a:r>
            <a:r>
              <a:rPr lang="et-EE" dirty="0" err="1" smtClean="0"/>
              <a:t>distance</a:t>
            </a:r>
            <a:r>
              <a:rPr lang="et-EE" dirty="0" smtClean="0"/>
              <a:t> </a:t>
            </a:r>
            <a:r>
              <a:rPr lang="et-EE" dirty="0" err="1" smtClean="0"/>
              <a:t>to</a:t>
            </a:r>
            <a:r>
              <a:rPr lang="et-EE" dirty="0" smtClean="0"/>
              <a:t> </a:t>
            </a:r>
            <a:r>
              <a:rPr lang="et-EE" dirty="0" err="1" smtClean="0"/>
              <a:t>transit</a:t>
            </a:r>
            <a:r>
              <a:rPr lang="et-EE" dirty="0" smtClean="0"/>
              <a:t>), mis on leitud olevat eriti oluline jala käimise aktiivsust tõstev tegur (</a:t>
            </a:r>
            <a:r>
              <a:rPr lang="et-EE" dirty="0" err="1" smtClean="0"/>
              <a:t>Cervero</a:t>
            </a:r>
            <a:r>
              <a:rPr lang="et-EE" dirty="0" smtClean="0"/>
              <a:t> et </a:t>
            </a:r>
            <a:r>
              <a:rPr lang="et-EE" dirty="0" err="1" smtClean="0"/>
              <a:t>al</a:t>
            </a:r>
            <a:r>
              <a:rPr lang="et-EE" dirty="0" smtClean="0"/>
              <a:t>, 2009). </a:t>
            </a:r>
          </a:p>
          <a:p>
            <a:r>
              <a:rPr lang="et-EE" dirty="0" smtClean="0"/>
              <a:t>Meta-analüüside üldised järeldused on, et kõndimist soodustab peenekoeline, hea ühenduvuse ja sobilike kõnniteedega ning pigem kõrge elanikkonna tihedusega tänavavõrgustik, mis seob inimeste jaoks vajalikud igapäevasihtpunktid nagu töökohad, kodud, ühistranspordipeatused ja poed-teenused ja mille puhul inimesed tajuvad ümbritsevat keskkonda esteetilisena ning ohutuna (</a:t>
            </a:r>
            <a:r>
              <a:rPr lang="et-EE" dirty="0" err="1" smtClean="0"/>
              <a:t>Ewing</a:t>
            </a:r>
            <a:r>
              <a:rPr lang="et-EE" dirty="0" smtClean="0"/>
              <a:t> &amp; </a:t>
            </a:r>
            <a:r>
              <a:rPr lang="et-EE" dirty="0" err="1" smtClean="0"/>
              <a:t>Cervero</a:t>
            </a:r>
            <a:r>
              <a:rPr lang="et-EE" dirty="0" smtClean="0"/>
              <a:t>, 2010; </a:t>
            </a:r>
            <a:r>
              <a:rPr lang="et-EE" dirty="0" err="1" smtClean="0"/>
              <a:t>Saelens</a:t>
            </a:r>
            <a:r>
              <a:rPr lang="et-EE" dirty="0" smtClean="0"/>
              <a:t> &amp; </a:t>
            </a:r>
            <a:r>
              <a:rPr lang="et-EE" dirty="0" err="1" smtClean="0"/>
              <a:t>Handy</a:t>
            </a:r>
            <a:r>
              <a:rPr lang="et-EE" dirty="0" smtClean="0"/>
              <a:t>, 2008).</a:t>
            </a:r>
          </a:p>
          <a:p>
            <a:endParaRPr lang="et-EE" dirty="0"/>
          </a:p>
        </p:txBody>
      </p:sp>
    </p:spTree>
    <p:extLst>
      <p:ext uri="{BB962C8B-B14F-4D97-AF65-F5344CB8AC3E}">
        <p14:creationId xmlns:p14="http://schemas.microsoft.com/office/powerpoint/2010/main" val="44264620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t-EE"/>
          </a:p>
        </p:txBody>
      </p:sp>
      <p:sp>
        <p:nvSpPr>
          <p:cNvPr id="3" name="Content Placeholder 2"/>
          <p:cNvSpPr>
            <a:spLocks noGrp="1"/>
          </p:cNvSpPr>
          <p:nvPr>
            <p:ph idx="1"/>
          </p:nvPr>
        </p:nvSpPr>
        <p:spPr>
          <a:xfrm>
            <a:off x="838200" y="1825624"/>
            <a:ext cx="10515600" cy="5032375"/>
          </a:xfrm>
        </p:spPr>
        <p:txBody>
          <a:bodyPr>
            <a:normAutofit lnSpcReduction="10000"/>
          </a:bodyPr>
          <a:lstStyle/>
          <a:p>
            <a:r>
              <a:rPr lang="et-EE" dirty="0" smtClean="0"/>
              <a:t>Ruum, mis toetab jala käimist transpordiks ja ruum, mis toetab jala käimist ruumis ajaveetmiseks, on erinevad – kumba tahame?</a:t>
            </a:r>
          </a:p>
          <a:p>
            <a:r>
              <a:rPr lang="et-EE" dirty="0" smtClean="0"/>
              <a:t>Kui </a:t>
            </a:r>
            <a:r>
              <a:rPr lang="et-EE" dirty="0"/>
              <a:t>transpordi-eesmärgiga jalgsi liikumine on seotud elanikkonna tiheduse, sihtpunktide läheduse ja mitmekesise maakasutusega, siis vaba aja jalutamisega seostusid pigem tänavaruumi jalakäija-sõbralik tänavadisain ning tänavaruumi üldine esteetilisus – näiteks haljastus, atraktiivsed-huvitavad vaated jms. </a:t>
            </a:r>
            <a:endParaRPr lang="et-EE" dirty="0" smtClean="0"/>
          </a:p>
          <a:p>
            <a:r>
              <a:rPr lang="et-EE" dirty="0" smtClean="0"/>
              <a:t>See </a:t>
            </a:r>
            <a:r>
              <a:rPr lang="et-EE" dirty="0"/>
              <a:t>osutab, et igapäevane vajaduspõhine </a:t>
            </a:r>
            <a:r>
              <a:rPr lang="et-EE" dirty="0" err="1"/>
              <a:t>jalgsiliiklus</a:t>
            </a:r>
            <a:r>
              <a:rPr lang="et-EE" dirty="0"/>
              <a:t> on toetatud, kui sihtpunktid on lähedal – mida toetab eluasemetihedus ning maakasutuse mitmekesisus – isegi kui teed ja tänavad ei ole tingimata mugavad. Ent vaba aja jalutamine on toetatud siis, kui tagatud on ka liikumise mugavus, turvalisus ning visuaalne </a:t>
            </a:r>
            <a:r>
              <a:rPr lang="et-EE" dirty="0" err="1"/>
              <a:t>nauditavus</a:t>
            </a:r>
            <a:r>
              <a:rPr lang="et-EE" dirty="0"/>
              <a:t>. Hea linnaruum loob seega võimaluse mõlemaks. </a:t>
            </a:r>
          </a:p>
          <a:p>
            <a:endParaRPr lang="et-EE" dirty="0"/>
          </a:p>
        </p:txBody>
      </p:sp>
    </p:spTree>
    <p:extLst>
      <p:ext uri="{BB962C8B-B14F-4D97-AF65-F5344CB8AC3E}">
        <p14:creationId xmlns:p14="http://schemas.microsoft.com/office/powerpoint/2010/main" val="25353940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t-EE" dirty="0"/>
              <a:t>Mikrotasandi keskkonnategurid, mis toetavad </a:t>
            </a:r>
            <a:r>
              <a:rPr lang="et-EE" dirty="0" err="1" smtClean="0"/>
              <a:t>kergliiklemist</a:t>
            </a:r>
            <a:endParaRPr lang="et-EE" dirty="0"/>
          </a:p>
        </p:txBody>
      </p:sp>
      <p:sp>
        <p:nvSpPr>
          <p:cNvPr id="3" name="Content Placeholder 2"/>
          <p:cNvSpPr>
            <a:spLocks noGrp="1"/>
          </p:cNvSpPr>
          <p:nvPr>
            <p:ph idx="1"/>
          </p:nvPr>
        </p:nvSpPr>
        <p:spPr/>
        <p:txBody>
          <a:bodyPr>
            <a:normAutofit fontScale="92500" lnSpcReduction="20000"/>
          </a:bodyPr>
          <a:lstStyle/>
          <a:p>
            <a:r>
              <a:rPr lang="et-EE" dirty="0"/>
              <a:t>Kõige üldisemalt on mikrotasandi tegurid need, mida üldiselt ei hinnata üldise linnaplaneerimise või linnaruumi statistika raames – need on </a:t>
            </a:r>
            <a:r>
              <a:rPr lang="et-EE" dirty="0" err="1"/>
              <a:t>linnaeruumi</a:t>
            </a:r>
            <a:r>
              <a:rPr lang="et-EE" dirty="0"/>
              <a:t> aspektid, mida tajub tänaval liikuja vahetult – mis pakuvad talle kas esteetilist elamust või loovad potentsiaali selles paigas mingiks tegevuseks, näiteks passiivsemaks või aktiivsemaks hõivatuseks – inimeste jälgimiseks, sotsiaalseks ajaveetmiseks või füüsiliseks aktiivsuseks. Näiteks kuuluvad siia eristuvad varikatused, pingid, trepid, valguslahendused –valgusketid, laternad, seinavalgustused; tänavaruumi paigutatud mööbel, taimekastid, kunst – ehk siis kõik isikupärane kribu-krabu, mis kas tekib või ei teki tänavale dünaamiliselt juhul, kui majade elanikud tajuvad tänavat selleks kutsuva ning sõbraliku-turvalisena ning tunnevad seega ka soovi suunata kogukonda ning möödujaid tänavaruumis pikemalt aega veetma, seda nautima ning soovides rõhutada oma kodu või teenuse/asutuse või asumi identiteeti.</a:t>
            </a:r>
          </a:p>
          <a:p>
            <a:endParaRPr lang="et-EE" dirty="0"/>
          </a:p>
        </p:txBody>
      </p:sp>
    </p:spTree>
    <p:extLst>
      <p:ext uri="{BB962C8B-B14F-4D97-AF65-F5344CB8AC3E}">
        <p14:creationId xmlns:p14="http://schemas.microsoft.com/office/powerpoint/2010/main" val="30491830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t-EE"/>
          </a:p>
        </p:txBody>
      </p:sp>
      <p:sp>
        <p:nvSpPr>
          <p:cNvPr id="3" name="Content Placeholder 2"/>
          <p:cNvSpPr>
            <a:spLocks noGrp="1"/>
          </p:cNvSpPr>
          <p:nvPr>
            <p:ph idx="1"/>
          </p:nvPr>
        </p:nvSpPr>
        <p:spPr/>
        <p:txBody>
          <a:bodyPr>
            <a:normAutofit lnSpcReduction="10000"/>
          </a:bodyPr>
          <a:lstStyle/>
          <a:p>
            <a:r>
              <a:rPr lang="et-EE" dirty="0"/>
              <a:t>Põhjused, miks ei piisa makrotasandi näitajate hindamisest: esiteks võivad makrotasandi aspektid peita mikrotasandi jalutatavust toetavate tegurite varieeruvust – väliselt sarnase ehitusega tänavad võivad mikrotasandil olla väga erinevalt tajutud (</a:t>
            </a:r>
            <a:r>
              <a:rPr lang="et-EE" dirty="0" err="1"/>
              <a:t>Brown</a:t>
            </a:r>
            <a:r>
              <a:rPr lang="et-EE" dirty="0"/>
              <a:t>, Werner, </a:t>
            </a:r>
            <a:r>
              <a:rPr lang="et-EE" dirty="0" err="1"/>
              <a:t>Amburgey</a:t>
            </a:r>
            <a:r>
              <a:rPr lang="et-EE" dirty="0"/>
              <a:t> &amp; </a:t>
            </a:r>
            <a:r>
              <a:rPr lang="et-EE" dirty="0" err="1"/>
              <a:t>Szalay</a:t>
            </a:r>
            <a:r>
              <a:rPr lang="et-EE" dirty="0"/>
              <a:t>, 2007). Samuti, nagu eelviidatud, võivad mikro- ja makrotasandi aspektid vastuollu minna – kuigi tänavate „põhistruktuur“ on transpordiameti poolt piisav </a:t>
            </a:r>
            <a:r>
              <a:rPr lang="et-EE" dirty="0" err="1"/>
              <a:t>jalutatavuse</a:t>
            </a:r>
            <a:r>
              <a:rPr lang="et-EE" dirty="0"/>
              <a:t> toetamiseks, tähendab reaalne jalutamiskogemus piirkonnas halba kogemust seoses näiteks liikluse, halva korrashoiu, lärmi, sademete, päikese või pori eest kaitstuse või </a:t>
            </a:r>
            <a:r>
              <a:rPr lang="et-EE" dirty="0" err="1"/>
              <a:t>hooletusejäetuse</a:t>
            </a:r>
            <a:r>
              <a:rPr lang="et-EE" dirty="0"/>
              <a:t> märkidega, samuti ilma igasuguste identifitseerivate või esteetilist elamust pakkuvate elementideta (vt nt </a:t>
            </a:r>
            <a:r>
              <a:rPr lang="et-EE" dirty="0" err="1"/>
              <a:t>Zhy</a:t>
            </a:r>
            <a:r>
              <a:rPr lang="et-EE" dirty="0"/>
              <a:t> &amp; Lee, 2008). </a:t>
            </a:r>
          </a:p>
        </p:txBody>
      </p:sp>
    </p:spTree>
    <p:extLst>
      <p:ext uri="{BB962C8B-B14F-4D97-AF65-F5344CB8AC3E}">
        <p14:creationId xmlns:p14="http://schemas.microsoft.com/office/powerpoint/2010/main" val="1108744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691" y="203921"/>
            <a:ext cx="10515600" cy="891454"/>
          </a:xfrm>
        </p:spPr>
        <p:txBody>
          <a:bodyPr/>
          <a:lstStyle/>
          <a:p>
            <a:r>
              <a:rPr lang="en-GB" dirty="0" err="1" smtClean="0"/>
              <a:t>Või</a:t>
            </a:r>
            <a:r>
              <a:rPr lang="en-GB" dirty="0" smtClean="0"/>
              <a:t> </a:t>
            </a:r>
            <a:r>
              <a:rPr lang="en-GB" dirty="0" err="1" smtClean="0"/>
              <a:t>Tallinnas</a:t>
            </a:r>
            <a:r>
              <a:rPr lang="en-GB" dirty="0" smtClean="0"/>
              <a:t>…. m</a:t>
            </a:r>
            <a:r>
              <a:rPr lang="et-EE" dirty="0" err="1" smtClean="0"/>
              <a:t>is</a:t>
            </a:r>
            <a:r>
              <a:rPr lang="et-EE" dirty="0" smtClean="0"/>
              <a:t> </a:t>
            </a:r>
            <a:r>
              <a:rPr lang="et-EE" dirty="0" smtClean="0"/>
              <a:t>on pildil valesti?</a:t>
            </a:r>
            <a:endParaRPr lang="et-EE" dirty="0"/>
          </a:p>
        </p:txBody>
      </p:sp>
      <p:sp>
        <p:nvSpPr>
          <p:cNvPr id="3" name="Content Placeholder 2"/>
          <p:cNvSpPr>
            <a:spLocks noGrp="1"/>
          </p:cNvSpPr>
          <p:nvPr>
            <p:ph idx="1"/>
          </p:nvPr>
        </p:nvSpPr>
        <p:spPr>
          <a:xfrm>
            <a:off x="157018" y="1825625"/>
            <a:ext cx="5624946" cy="4351338"/>
          </a:xfrm>
        </p:spPr>
        <p:txBody>
          <a:bodyPr/>
          <a:lstStyle/>
          <a:p>
            <a:pPr marL="0" indent="0">
              <a:buNone/>
            </a:pPr>
            <a:r>
              <a:rPr lang="et-EE" dirty="0" smtClean="0"/>
              <a:t>A	Kastis pole lilli</a:t>
            </a:r>
          </a:p>
          <a:p>
            <a:pPr marL="0" indent="0">
              <a:buNone/>
            </a:pPr>
            <a:r>
              <a:rPr lang="et-EE" dirty="0" smtClean="0"/>
              <a:t>B	Fooris põleb vale tuli</a:t>
            </a:r>
          </a:p>
          <a:p>
            <a:pPr marL="0" indent="0">
              <a:buNone/>
            </a:pPr>
            <a:r>
              <a:rPr lang="et-EE" dirty="0" smtClean="0"/>
              <a:t>C	Jalakäijad on strateegiliselt (lompi) paigutatud lillekasti abil rahustatud</a:t>
            </a:r>
            <a:endParaRPr lang="et-EE" dirty="0"/>
          </a:p>
        </p:txBody>
      </p:sp>
      <p:pic>
        <p:nvPicPr>
          <p:cNvPr id="5" name="Picture 4" descr="C:\Users\Grete\OneDrive\Documents\Keskkonnapsy lendsalk\Kairi Mänd ja linnaruum\Kõik muud pildid\IMG_20200725_104940_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1256579"/>
            <a:ext cx="6548582" cy="4835669"/>
          </a:xfrm>
          <a:prstGeom prst="rect">
            <a:avLst/>
          </a:prstGeom>
          <a:noFill/>
          <a:ln>
            <a:noFill/>
          </a:ln>
        </p:spPr>
      </p:pic>
    </p:spTree>
    <p:extLst>
      <p:ext uri="{BB962C8B-B14F-4D97-AF65-F5344CB8AC3E}">
        <p14:creationId xmlns:p14="http://schemas.microsoft.com/office/powerpoint/2010/main" val="185056228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t-EE"/>
          </a:p>
        </p:txBody>
      </p:sp>
      <p:sp>
        <p:nvSpPr>
          <p:cNvPr id="3" name="Content Placeholder 2"/>
          <p:cNvSpPr>
            <a:spLocks noGrp="1"/>
          </p:cNvSpPr>
          <p:nvPr>
            <p:ph idx="1"/>
          </p:nvPr>
        </p:nvSpPr>
        <p:spPr/>
        <p:txBody>
          <a:bodyPr>
            <a:normAutofit fontScale="92500" lnSpcReduction="10000"/>
          </a:bodyPr>
          <a:lstStyle/>
          <a:p>
            <a:r>
              <a:rPr lang="et-EE" b="1" dirty="0"/>
              <a:t>Ligipääsetavus.</a:t>
            </a:r>
            <a:r>
              <a:rPr lang="et-EE" dirty="0"/>
              <a:t> Kuigi tulemusi on erinevaid, toetavad uuringud pigem järeldust, et mida kergemini jalakäijad pääsevad soovitud sihtpunktidesse, seda kõrgemaks võib pidada piirkonna nn „jalutatavust“ – seda toetavad kõnniteede ja rattateede olemasolu, seisukord, infrastruktuur ja see, kui hästi need on ühendatud; elanikkonna tihedus ning maakasutuse mitmekesisus, mis loob lähte- ning sihtpunktide loogilise võrgustiku. Näiteks elamurajoon, mida eraldab mitmekesistest sihtpunktidest (poed, park, teenused) lai magistraal, pakub jalakäijatele suhteliselt viletsat ligipääsetavust. Kohalikud tippnäited halvast </a:t>
            </a:r>
            <a:r>
              <a:rPr lang="et-EE" dirty="0" err="1"/>
              <a:t>ligipääsetavustst</a:t>
            </a:r>
            <a:r>
              <a:rPr lang="et-EE" dirty="0"/>
              <a:t> on Balti jaama ülekäigurada (arusaamatu ooteaeg, ebasõbralik tunnel), Taksopargi ristmik (huumor); Stockmanni ristmik ning Kaubamaja ristmik, sh jalgratturi vaatenurgast.</a:t>
            </a:r>
          </a:p>
          <a:p>
            <a:endParaRPr lang="et-EE" dirty="0"/>
          </a:p>
        </p:txBody>
      </p:sp>
    </p:spTree>
    <p:extLst>
      <p:ext uri="{BB962C8B-B14F-4D97-AF65-F5344CB8AC3E}">
        <p14:creationId xmlns:p14="http://schemas.microsoft.com/office/powerpoint/2010/main" val="10477944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t-EE"/>
          </a:p>
        </p:txBody>
      </p:sp>
      <p:sp>
        <p:nvSpPr>
          <p:cNvPr id="3" name="Content Placeholder 2"/>
          <p:cNvSpPr>
            <a:spLocks noGrp="1"/>
          </p:cNvSpPr>
          <p:nvPr>
            <p:ph idx="1"/>
          </p:nvPr>
        </p:nvSpPr>
        <p:spPr/>
        <p:txBody>
          <a:bodyPr>
            <a:normAutofit fontScale="92500" lnSpcReduction="20000"/>
          </a:bodyPr>
          <a:lstStyle/>
          <a:p>
            <a:r>
              <a:rPr lang="et-EE" b="1" dirty="0"/>
              <a:t>Turvalisus.</a:t>
            </a:r>
            <a:r>
              <a:rPr lang="et-EE" dirty="0"/>
              <a:t> Märgid allakäigust, lagunemisest, hüljatusest, hooldamatusest (prügi, grafiti, hooletuses krundid) võivad signaliseerida ala kasutajate-elanike hoolimatust, linna soovimatust piirkonda investeerida ning kurjategijatele piirkonna haavatavust kuritegevusele. Need märgid mõjutavad piirkonna „jalutatavust“ või soovi tänavaruumis viibida, mis muudab ala ohtlikumaks, sest viib inimesi tänavalt eemale. Tõepoolest on leitud, et elanike soov jalutada veel üks peatuse vahe või niisama liikuda on negatiivselt ning ülekaalulisus positiivselt seotud piirkonna </a:t>
            </a:r>
            <a:r>
              <a:rPr lang="et-EE" dirty="0" err="1"/>
              <a:t>hooletussejäetuse</a:t>
            </a:r>
            <a:r>
              <a:rPr lang="et-EE" dirty="0"/>
              <a:t> märkidega (</a:t>
            </a:r>
            <a:r>
              <a:rPr lang="et-EE" dirty="0" err="1"/>
              <a:t>Shenassa</a:t>
            </a:r>
            <a:r>
              <a:rPr lang="et-EE" dirty="0"/>
              <a:t>, </a:t>
            </a:r>
            <a:r>
              <a:rPr lang="et-EE" dirty="0" err="1"/>
              <a:t>Liebhaber</a:t>
            </a:r>
            <a:r>
              <a:rPr lang="et-EE" dirty="0"/>
              <a:t>, &amp; </a:t>
            </a:r>
            <a:r>
              <a:rPr lang="et-EE" dirty="0" err="1"/>
              <a:t>Ezeamama</a:t>
            </a:r>
            <a:r>
              <a:rPr lang="et-EE" dirty="0"/>
              <a:t>, 2006; </a:t>
            </a:r>
            <a:r>
              <a:rPr lang="et-EE" dirty="0" err="1"/>
              <a:t>Stafford</a:t>
            </a:r>
            <a:r>
              <a:rPr lang="et-EE" dirty="0"/>
              <a:t> et </a:t>
            </a:r>
            <a:r>
              <a:rPr lang="et-EE" dirty="0" err="1"/>
              <a:t>al</a:t>
            </a:r>
            <a:r>
              <a:rPr lang="et-EE" dirty="0"/>
              <a:t>., 2007; Werner et </a:t>
            </a:r>
            <a:r>
              <a:rPr lang="et-EE" dirty="0" err="1"/>
              <a:t>al</a:t>
            </a:r>
            <a:r>
              <a:rPr lang="et-EE" dirty="0"/>
              <a:t>., 2010). Siiski on ka leitud vastupidiseid seoseid – enamat kulumist (prügi, grafiti jm) aladel, mida jalakäijad siiski aktiivselt kasutavad, mis lubab oletada ka vastupidist seost – aktiivselt kasutatavad alad tõmbavad ligi ka nende väärkasutust (Suminski et </a:t>
            </a:r>
            <a:r>
              <a:rPr lang="et-EE" dirty="0" err="1"/>
              <a:t>al</a:t>
            </a:r>
            <a:r>
              <a:rPr lang="et-EE" dirty="0"/>
              <a:t>., 2008). </a:t>
            </a:r>
          </a:p>
          <a:p>
            <a:endParaRPr lang="et-EE" dirty="0"/>
          </a:p>
        </p:txBody>
      </p:sp>
    </p:spTree>
    <p:extLst>
      <p:ext uri="{BB962C8B-B14F-4D97-AF65-F5344CB8AC3E}">
        <p14:creationId xmlns:p14="http://schemas.microsoft.com/office/powerpoint/2010/main" val="32567900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t-EE"/>
          </a:p>
        </p:txBody>
      </p:sp>
      <p:sp>
        <p:nvSpPr>
          <p:cNvPr id="3" name="Content Placeholder 2"/>
          <p:cNvSpPr>
            <a:spLocks noGrp="1"/>
          </p:cNvSpPr>
          <p:nvPr>
            <p:ph idx="1"/>
          </p:nvPr>
        </p:nvSpPr>
        <p:spPr/>
        <p:txBody>
          <a:bodyPr>
            <a:normAutofit fontScale="85000" lnSpcReduction="20000"/>
          </a:bodyPr>
          <a:lstStyle/>
          <a:p>
            <a:r>
              <a:rPr lang="et-EE" b="1" dirty="0"/>
              <a:t>Liiklusturvalisus.</a:t>
            </a:r>
            <a:r>
              <a:rPr lang="et-EE" dirty="0"/>
              <a:t> Liikluse hulk ja kiirus ning jalakäijat väärtustav tänavalahendus peaksid tagama jalakäija tegeliku ning tajutud liiklusturvalisuse. Kuigi tulemused on mitmesugused – hädavajaduse tõttu </a:t>
            </a:r>
            <a:r>
              <a:rPr lang="et-EE" dirty="0" err="1"/>
              <a:t>kergliigeldakse</a:t>
            </a:r>
            <a:r>
              <a:rPr lang="et-EE" dirty="0"/>
              <a:t> ka ebamugavalt disainitud jalakäijaruumis ning olulised sihtpunktid paratamatult meelitavad nii </a:t>
            </a:r>
            <a:r>
              <a:rPr lang="et-EE" dirty="0" err="1"/>
              <a:t>kerg</a:t>
            </a:r>
            <a:r>
              <a:rPr lang="et-EE" dirty="0"/>
              <a:t>- kui autoliiklejaid – näitavad siiski paljud uuringud, et turvalisemalt disainitud ning aeglasem/vähesem autoliiklus seostub enama kõndimisega. Kuigi Ameerika Ühendriigid, mis antud näites näivad enam olevat Eesti eeskuju, on pigem suunanud tähelepanu jalakäijate infrastruktuurile (tellitavad foorid, ülekäiguraad jne), tasub eraldi tasub tähelepanu pöörata pigem euroopalikumale, Hollandist alguse saanud </a:t>
            </a:r>
            <a:r>
              <a:rPr lang="et-EE" dirty="0" err="1"/>
              <a:t>woonerfi</a:t>
            </a:r>
            <a:r>
              <a:rPr lang="et-EE" dirty="0"/>
              <a:t>-tüüpi lahendustele, mis on üldjuhul toonud enam inimesi tänavatele. Selliselt disainitud tänavaruum sisaldab ohtralt käitumist suunavaid vihjeid autojuhile – madala kiirusega kitsad, käänulised teed, mis on tulvil jalakäija-mugavusi: puud, pingid, mänguväljakud jm ei asetse mitte eraldi, vaid otse tänavaruumis, mis sunnivad selge füüsilise kujunduse tõttu autojuhil tundma end pigem ettevaatliku külalisena jalakäija-ruumis </a:t>
            </a:r>
            <a:r>
              <a:rPr lang="et-EE" dirty="0" err="1"/>
              <a:t>Eubank-Ahrens</a:t>
            </a:r>
            <a:r>
              <a:rPr lang="et-EE" dirty="0"/>
              <a:t>, 1987; </a:t>
            </a:r>
            <a:r>
              <a:rPr lang="et-EE" dirty="0" err="1"/>
              <a:t>Morrison</a:t>
            </a:r>
            <a:r>
              <a:rPr lang="et-EE" dirty="0"/>
              <a:t>, </a:t>
            </a:r>
            <a:r>
              <a:rPr lang="et-EE" dirty="0" err="1"/>
              <a:t>Thomson</a:t>
            </a:r>
            <a:r>
              <a:rPr lang="et-EE" dirty="0"/>
              <a:t>, &amp; </a:t>
            </a:r>
            <a:r>
              <a:rPr lang="et-EE" dirty="0" err="1"/>
              <a:t>Petticrew</a:t>
            </a:r>
            <a:r>
              <a:rPr lang="et-EE" dirty="0"/>
              <a:t>, 2004). </a:t>
            </a:r>
          </a:p>
          <a:p>
            <a:endParaRPr lang="et-EE" dirty="0"/>
          </a:p>
        </p:txBody>
      </p:sp>
    </p:spTree>
    <p:extLst>
      <p:ext uri="{BB962C8B-B14F-4D97-AF65-F5344CB8AC3E}">
        <p14:creationId xmlns:p14="http://schemas.microsoft.com/office/powerpoint/2010/main" val="38988327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t-EE"/>
          </a:p>
        </p:txBody>
      </p:sp>
      <p:sp>
        <p:nvSpPr>
          <p:cNvPr id="3" name="Content Placeholder 2"/>
          <p:cNvSpPr>
            <a:spLocks noGrp="1"/>
          </p:cNvSpPr>
          <p:nvPr>
            <p:ph idx="1"/>
          </p:nvPr>
        </p:nvSpPr>
        <p:spPr/>
        <p:txBody>
          <a:bodyPr/>
          <a:lstStyle/>
          <a:p>
            <a:r>
              <a:rPr lang="et-EE" b="1" dirty="0" err="1"/>
              <a:t>Nauditavus</a:t>
            </a:r>
            <a:r>
              <a:rPr lang="et-EE" b="1" dirty="0"/>
              <a:t>.</a:t>
            </a:r>
            <a:r>
              <a:rPr lang="et-EE" dirty="0"/>
              <a:t> Linnaruumi rohelisust kui liikuma tõmbavat ning otseselt heaolu ning tõhusa toimimisega seotud tegurit käsitletakse allpool, </a:t>
            </a:r>
            <a:r>
              <a:rPr lang="et-EE" dirty="0" err="1"/>
              <a:t>restoratiivsuse</a:t>
            </a:r>
            <a:r>
              <a:rPr lang="et-EE" dirty="0"/>
              <a:t> alapeatükis. Siiski võib kokkuvõtlikult öelda, et </a:t>
            </a:r>
            <a:r>
              <a:rPr lang="et-EE" dirty="0" err="1"/>
              <a:t>nauditavusega</a:t>
            </a:r>
            <a:r>
              <a:rPr lang="et-EE" dirty="0"/>
              <a:t> seotud tegurid – rohelus, lummavad vaatekoridorid, põnevad vaateaknad, tänavakunst ja –muu tegevus ning teised inimesed tänaval suurendavad jalutatavust. Siiski on leitud, et need suurendavad just vaba aja veetmiseks mõeldud jalutatavust, mitte tingimata transpordi eesmärgil jalutamist (</a:t>
            </a:r>
            <a:r>
              <a:rPr lang="et-EE" dirty="0" err="1"/>
              <a:t>Craig</a:t>
            </a:r>
            <a:r>
              <a:rPr lang="et-EE" dirty="0"/>
              <a:t>, </a:t>
            </a:r>
            <a:r>
              <a:rPr lang="et-EE" dirty="0" err="1"/>
              <a:t>Brownson</a:t>
            </a:r>
            <a:r>
              <a:rPr lang="et-EE" dirty="0"/>
              <a:t>, </a:t>
            </a:r>
            <a:r>
              <a:rPr lang="et-EE" dirty="0" err="1"/>
              <a:t>Cragg</a:t>
            </a:r>
            <a:r>
              <a:rPr lang="et-EE" dirty="0"/>
              <a:t>, &amp; </a:t>
            </a:r>
            <a:r>
              <a:rPr lang="et-EE" dirty="0" err="1"/>
              <a:t>Dunn</a:t>
            </a:r>
            <a:r>
              <a:rPr lang="et-EE" dirty="0"/>
              <a:t>, 2002a; </a:t>
            </a:r>
            <a:r>
              <a:rPr lang="et-EE" dirty="0" err="1"/>
              <a:t>Hoehner</a:t>
            </a:r>
            <a:r>
              <a:rPr lang="et-EE" dirty="0"/>
              <a:t> et </a:t>
            </a:r>
            <a:r>
              <a:rPr lang="et-EE" dirty="0" err="1"/>
              <a:t>al</a:t>
            </a:r>
            <a:r>
              <a:rPr lang="et-EE" dirty="0"/>
              <a:t>., 2005).</a:t>
            </a:r>
          </a:p>
          <a:p>
            <a:endParaRPr lang="et-EE" dirty="0"/>
          </a:p>
        </p:txBody>
      </p:sp>
    </p:spTree>
    <p:extLst>
      <p:ext uri="{BB962C8B-B14F-4D97-AF65-F5344CB8AC3E}">
        <p14:creationId xmlns:p14="http://schemas.microsoft.com/office/powerpoint/2010/main" val="2566686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391" y="270532"/>
            <a:ext cx="11361683" cy="1325563"/>
          </a:xfrm>
        </p:spPr>
        <p:txBody>
          <a:bodyPr>
            <a:noAutofit/>
          </a:bodyPr>
          <a:lstStyle/>
          <a:p>
            <a:r>
              <a:rPr lang="en-GB" sz="2800" dirty="0" smtClean="0"/>
              <a:t>Tallinn </a:t>
            </a:r>
            <a:r>
              <a:rPr lang="en-GB" sz="2800" dirty="0" err="1" smtClean="0"/>
              <a:t>sai</a:t>
            </a:r>
            <a:r>
              <a:rPr lang="en-GB" sz="2800" dirty="0" smtClean="0"/>
              <a:t> </a:t>
            </a:r>
            <a:r>
              <a:rPr lang="en-GB" sz="2800" dirty="0" err="1" smtClean="0"/>
              <a:t>rohepealinnaks</a:t>
            </a:r>
            <a:r>
              <a:rPr lang="en-GB" sz="2800" dirty="0" smtClean="0"/>
              <a:t> 2023 </a:t>
            </a:r>
            <a:r>
              <a:rPr lang="en-GB" sz="2800" dirty="0" err="1" smtClean="0"/>
              <a:t>ühe</a:t>
            </a:r>
            <a:r>
              <a:rPr lang="en-GB" sz="2800" dirty="0" smtClean="0"/>
              <a:t> </a:t>
            </a:r>
            <a:r>
              <a:rPr lang="en-GB" sz="2800" dirty="0" err="1" smtClean="0"/>
              <a:t>põhjusena</a:t>
            </a:r>
            <a:r>
              <a:rPr lang="en-GB" sz="2800" dirty="0" smtClean="0"/>
              <a:t> </a:t>
            </a:r>
            <a:r>
              <a:rPr lang="en-GB" sz="2800" dirty="0" err="1" smtClean="0"/>
              <a:t>tänu</a:t>
            </a:r>
            <a:r>
              <a:rPr lang="en-GB" sz="2800" dirty="0" smtClean="0"/>
              <a:t> </a:t>
            </a:r>
            <a:r>
              <a:rPr lang="en-GB" sz="2800" dirty="0" err="1" smtClean="0"/>
              <a:t>liigirikkusele</a:t>
            </a:r>
            <a:r>
              <a:rPr lang="en-GB" sz="2800" dirty="0" smtClean="0"/>
              <a:t>. </a:t>
            </a:r>
            <a:r>
              <a:rPr lang="en-GB" sz="2800" dirty="0" err="1" smtClean="0"/>
              <a:t>Nüüd</a:t>
            </a:r>
            <a:r>
              <a:rPr lang="en-GB" sz="2800" dirty="0" smtClean="0"/>
              <a:t> pole </a:t>
            </a:r>
            <a:r>
              <a:rPr lang="en-GB" sz="2800" dirty="0" err="1" smtClean="0"/>
              <a:t>liigirikkust</a:t>
            </a:r>
            <a:r>
              <a:rPr lang="en-GB" sz="2800" dirty="0" smtClean="0"/>
              <a:t> </a:t>
            </a:r>
            <a:r>
              <a:rPr lang="en-GB" sz="2800" dirty="0" err="1" smtClean="0"/>
              <a:t>enam</a:t>
            </a:r>
            <a:r>
              <a:rPr lang="en-GB" sz="2800" dirty="0" smtClean="0"/>
              <a:t> </a:t>
            </a:r>
            <a:r>
              <a:rPr lang="en-GB" sz="2800" dirty="0" err="1" smtClean="0"/>
              <a:t>vaja</a:t>
            </a:r>
            <a:r>
              <a:rPr lang="en-GB" sz="2800" dirty="0" smtClean="0"/>
              <a:t> </a:t>
            </a:r>
            <a:r>
              <a:rPr lang="en-GB" sz="2800" dirty="0" err="1" smtClean="0"/>
              <a:t>ja</a:t>
            </a:r>
            <a:r>
              <a:rPr lang="en-GB" sz="2800" dirty="0" smtClean="0"/>
              <a:t> </a:t>
            </a:r>
            <a:r>
              <a:rPr lang="en-GB" sz="2800" dirty="0" err="1" smtClean="0"/>
              <a:t>Merko</a:t>
            </a:r>
            <a:r>
              <a:rPr lang="en-GB" sz="2800" dirty="0" smtClean="0"/>
              <a:t> </a:t>
            </a:r>
            <a:r>
              <a:rPr lang="en-GB" sz="2800" dirty="0" err="1" smtClean="0"/>
              <a:t>võib</a:t>
            </a:r>
            <a:r>
              <a:rPr lang="en-GB" sz="2800" dirty="0" smtClean="0"/>
              <a:t> </a:t>
            </a:r>
            <a:r>
              <a:rPr lang="en-GB" sz="2800" dirty="0" err="1" smtClean="0"/>
              <a:t>nende</a:t>
            </a:r>
            <a:r>
              <a:rPr lang="en-GB" sz="2800" dirty="0" smtClean="0"/>
              <a:t> </a:t>
            </a:r>
            <a:r>
              <a:rPr lang="en-GB" sz="2800" dirty="0" err="1" smtClean="0"/>
              <a:t>kasvukohad</a:t>
            </a:r>
            <a:r>
              <a:rPr lang="en-GB" sz="2800" dirty="0" smtClean="0"/>
              <a:t> </a:t>
            </a:r>
            <a:r>
              <a:rPr lang="en-GB" sz="2800" dirty="0" err="1" smtClean="0"/>
              <a:t>täis</a:t>
            </a:r>
            <a:r>
              <a:rPr lang="en-GB" sz="2800" dirty="0" smtClean="0"/>
              <a:t> </a:t>
            </a:r>
            <a:r>
              <a:rPr lang="en-GB" sz="2800" dirty="0" err="1" smtClean="0"/>
              <a:t>ehitada</a:t>
            </a:r>
            <a:r>
              <a:rPr lang="en-GB" sz="2800" dirty="0" smtClean="0"/>
              <a:t> </a:t>
            </a:r>
            <a:r>
              <a:rPr lang="en-GB" sz="2800" dirty="0" smtClean="0">
                <a:sym typeface="Wingdings" panose="05000000000000000000" pitchFamily="2" charset="2"/>
              </a:rPr>
              <a:t> </a:t>
            </a:r>
            <a:br>
              <a:rPr lang="en-GB" sz="2800" dirty="0" smtClean="0">
                <a:sym typeface="Wingdings" panose="05000000000000000000" pitchFamily="2" charset="2"/>
              </a:rPr>
            </a:br>
            <a:r>
              <a:rPr lang="en-GB" sz="2800" dirty="0" smtClean="0">
                <a:sym typeface="Wingdings" panose="05000000000000000000" pitchFamily="2" charset="2"/>
              </a:rPr>
              <a:t>#</a:t>
            </a:r>
            <a:r>
              <a:rPr lang="en-GB" sz="2800" dirty="0" err="1" smtClean="0">
                <a:sym typeface="Wingdings" panose="05000000000000000000" pitchFamily="2" charset="2"/>
              </a:rPr>
              <a:t>lahekalda</a:t>
            </a:r>
            <a:endParaRPr lang="en-GB" sz="2800" dirty="0"/>
          </a:p>
        </p:txBody>
      </p:sp>
      <p:pic>
        <p:nvPicPr>
          <p:cNvPr id="6" name="Content Placeholder 5"/>
          <p:cNvPicPr>
            <a:picLocks noGrp="1" noChangeAspect="1"/>
          </p:cNvPicPr>
          <p:nvPr>
            <p:ph idx="1"/>
          </p:nvPr>
        </p:nvPicPr>
        <p:blipFill>
          <a:blip r:embed="rId2"/>
          <a:stretch>
            <a:fillRect/>
          </a:stretch>
        </p:blipFill>
        <p:spPr>
          <a:xfrm>
            <a:off x="202570" y="1690688"/>
            <a:ext cx="11755327" cy="4752153"/>
          </a:xfrm>
          <a:prstGeom prst="rect">
            <a:avLst/>
          </a:prstGeom>
        </p:spPr>
      </p:pic>
    </p:spTree>
    <p:extLst>
      <p:ext uri="{BB962C8B-B14F-4D97-AF65-F5344CB8AC3E}">
        <p14:creationId xmlns:p14="http://schemas.microsoft.com/office/powerpoint/2010/main" val="39379992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276" y="180528"/>
            <a:ext cx="11291614" cy="959178"/>
          </a:xfrm>
        </p:spPr>
        <p:txBody>
          <a:bodyPr>
            <a:normAutofit fontScale="90000"/>
          </a:bodyPr>
          <a:lstStyle/>
          <a:p>
            <a:r>
              <a:rPr lang="en-GB" dirty="0" smtClean="0"/>
              <a:t>Tartu juba </a:t>
            </a:r>
            <a:r>
              <a:rPr lang="en-GB" dirty="0" err="1" smtClean="0"/>
              <a:t>selliseid</a:t>
            </a:r>
            <a:r>
              <a:rPr lang="en-GB" dirty="0" smtClean="0"/>
              <a:t> </a:t>
            </a:r>
            <a:br>
              <a:rPr lang="en-GB" dirty="0" smtClean="0"/>
            </a:br>
            <a:r>
              <a:rPr lang="en-GB" dirty="0" err="1" smtClean="0"/>
              <a:t>rumalusi</a:t>
            </a:r>
            <a:r>
              <a:rPr lang="en-GB" dirty="0" smtClean="0"/>
              <a:t> </a:t>
            </a:r>
            <a:r>
              <a:rPr lang="en-GB" dirty="0" err="1" smtClean="0"/>
              <a:t>ei</a:t>
            </a:r>
            <a:r>
              <a:rPr lang="en-GB" dirty="0" smtClean="0"/>
              <a:t> tee:</a:t>
            </a:r>
            <a:endParaRPr lang="et-EE" dirty="0"/>
          </a:p>
        </p:txBody>
      </p:sp>
      <p:pic>
        <p:nvPicPr>
          <p:cNvPr id="4" name="Content Placeholder 3"/>
          <p:cNvPicPr>
            <a:picLocks noGrp="1" noChangeAspect="1"/>
          </p:cNvPicPr>
          <p:nvPr>
            <p:ph idx="1"/>
          </p:nvPr>
        </p:nvPicPr>
        <p:blipFill>
          <a:blip r:embed="rId2"/>
          <a:stretch>
            <a:fillRect/>
          </a:stretch>
        </p:blipFill>
        <p:spPr>
          <a:xfrm>
            <a:off x="4866291" y="470932"/>
            <a:ext cx="5662963" cy="6224158"/>
          </a:xfrm>
          <a:prstGeom prst="rect">
            <a:avLst/>
          </a:prstGeom>
        </p:spPr>
      </p:pic>
    </p:spTree>
    <p:extLst>
      <p:ext uri="{BB962C8B-B14F-4D97-AF65-F5344CB8AC3E}">
        <p14:creationId xmlns:p14="http://schemas.microsoft.com/office/powerpoint/2010/main" val="40858271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Kui</a:t>
            </a:r>
            <a:r>
              <a:rPr lang="en-GB" dirty="0" smtClean="0"/>
              <a:t>, </a:t>
            </a:r>
            <a:r>
              <a:rPr lang="en-GB" dirty="0" err="1" smtClean="0"/>
              <a:t>siis</a:t>
            </a:r>
            <a:r>
              <a:rPr lang="en-GB" dirty="0" smtClean="0"/>
              <a:t> </a:t>
            </a:r>
            <a:r>
              <a:rPr lang="en-GB" dirty="0" err="1" smtClean="0"/>
              <a:t>hästi</a:t>
            </a:r>
            <a:r>
              <a:rPr lang="en-GB" dirty="0" smtClean="0"/>
              <a:t> </a:t>
            </a:r>
            <a:r>
              <a:rPr lang="en-GB" dirty="0" err="1" smtClean="0"/>
              <a:t>natuke</a:t>
            </a:r>
            <a:r>
              <a:rPr lang="en-GB" dirty="0" smtClean="0"/>
              <a:t>…</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40310893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Aga miks </a:t>
            </a:r>
            <a:r>
              <a:rPr lang="en-GB" dirty="0" err="1" smtClean="0"/>
              <a:t>neid</a:t>
            </a:r>
            <a:r>
              <a:rPr lang="en-GB" dirty="0" smtClean="0"/>
              <a:t> </a:t>
            </a:r>
            <a:r>
              <a:rPr lang="en-GB" dirty="0" err="1" smtClean="0"/>
              <a:t>pagana</a:t>
            </a:r>
            <a:r>
              <a:rPr lang="en-GB" dirty="0" smtClean="0"/>
              <a:t> </a:t>
            </a:r>
            <a:r>
              <a:rPr lang="en-GB" dirty="0" err="1" smtClean="0"/>
              <a:t>taimi</a:t>
            </a:r>
            <a:r>
              <a:rPr lang="en-GB" dirty="0" smtClean="0"/>
              <a:t> </a:t>
            </a:r>
            <a:r>
              <a:rPr lang="en-GB" dirty="0" err="1" smtClean="0"/>
              <a:t>linnas</a:t>
            </a:r>
            <a:r>
              <a:rPr lang="en-GB" dirty="0" smtClean="0"/>
              <a:t> </a:t>
            </a:r>
            <a:r>
              <a:rPr lang="en-GB" dirty="0" err="1" smtClean="0"/>
              <a:t>üldse</a:t>
            </a:r>
            <a:r>
              <a:rPr lang="en-GB" dirty="0" smtClean="0"/>
              <a:t> </a:t>
            </a:r>
            <a:r>
              <a:rPr lang="en-GB" dirty="0" err="1" smtClean="0"/>
              <a:t>vaja</a:t>
            </a:r>
            <a:r>
              <a:rPr lang="en-GB" dirty="0" smtClean="0"/>
              <a:t> on?</a:t>
            </a:r>
            <a:endParaRPr lang="et-EE" dirty="0"/>
          </a:p>
        </p:txBody>
      </p:sp>
      <p:sp>
        <p:nvSpPr>
          <p:cNvPr id="3" name="Content Placeholder 2"/>
          <p:cNvSpPr>
            <a:spLocks noGrp="1"/>
          </p:cNvSpPr>
          <p:nvPr>
            <p:ph idx="1"/>
          </p:nvPr>
        </p:nvSpPr>
        <p:spPr/>
        <p:txBody>
          <a:bodyPr/>
          <a:lstStyle/>
          <a:p>
            <a:pPr marL="0" indent="0">
              <a:buNone/>
            </a:pPr>
            <a:r>
              <a:rPr lang="et-EE" dirty="0" smtClean="0"/>
              <a:t>Igaüks mõtleb nüüd endale ühe hüpoteesi!</a:t>
            </a:r>
            <a:endParaRPr lang="et-EE" dirty="0"/>
          </a:p>
        </p:txBody>
      </p:sp>
    </p:spTree>
    <p:extLst>
      <p:ext uri="{BB962C8B-B14F-4D97-AF65-F5344CB8AC3E}">
        <p14:creationId xmlns:p14="http://schemas.microsoft.com/office/powerpoint/2010/main" val="16434942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1936</TotalTime>
  <Words>4762</Words>
  <Application>Microsoft Office PowerPoint</Application>
  <PresentationFormat>Widescreen</PresentationFormat>
  <Paragraphs>180</Paragraphs>
  <Slides>53</Slides>
  <Notes>0</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53</vt:i4>
      </vt:variant>
    </vt:vector>
  </HeadingPairs>
  <TitlesOfParts>
    <vt:vector size="58" baseType="lpstr">
      <vt:lpstr>Arial</vt:lpstr>
      <vt:lpstr>Calibri</vt:lpstr>
      <vt:lpstr>Calibri Light</vt:lpstr>
      <vt:lpstr>Wingdings</vt:lpstr>
      <vt:lpstr>Office Theme</vt:lpstr>
      <vt:lpstr>Keskkonnapsühholoogia vaatenurk ükskõik millisele linna(osa)le ehk loodus kui psühholoogiline ökosüsteemiteenus</vt:lpstr>
      <vt:lpstr>Ma ei tea Raadist midagi peale Laserpitium prutenicumi kasvukoha</vt:lpstr>
      <vt:lpstr>Samal ajal Haapsalus…</vt:lpstr>
      <vt:lpstr>Või Viljandis…</vt:lpstr>
      <vt:lpstr>Või Tallinnas…. mis on pildil valesti?</vt:lpstr>
      <vt:lpstr>Tallinn sai rohepealinnaks 2023 ühe põhjusena tänu liigirikkusele. Nüüd pole liigirikkust enam vaja ja Merko võib nende kasvukohad täis ehitada   #lahekalda</vt:lpstr>
      <vt:lpstr>Tartu juba selliseid  rumalusi ei tee:</vt:lpstr>
      <vt:lpstr>Kui, siis hästi natuke…</vt:lpstr>
      <vt:lpstr>Aga miks neid pagana taimi linnas üldse vaja on?</vt:lpstr>
      <vt:lpstr>?</vt:lpstr>
      <vt:lpstr>PowerPoint Presentation</vt:lpstr>
      <vt:lpstr>Kühn et al., 2017</vt:lpstr>
      <vt:lpstr>Kühn et al., 2017</vt:lpstr>
      <vt:lpstr>Kühn et al., 2017</vt:lpstr>
      <vt:lpstr>Ilmselt veenvaimad tõendusi: Mitchell &amp; Popham (2008), Mitchell et al. (2015)</vt:lpstr>
      <vt:lpstr>Mitchell, Richardson, Shortt, &amp; Pearce (2015)</vt:lpstr>
      <vt:lpstr>Mis on üks äärmiselt oluline vaimset tervist kahjustav harjumus?</vt:lpstr>
      <vt:lpstr>Veel üks tulemus</vt:lpstr>
      <vt:lpstr>PowerPoint Presentation</vt:lpstr>
      <vt:lpstr>LUMM kui psühholoogiline ökosüsteemiteenus</vt:lpstr>
      <vt:lpstr>Me ei ole linnaeluga kohastunud: roheluse restoratiivne ehk lõõgastav roll</vt:lpstr>
      <vt:lpstr>Miks on vaja stressi vähendada?</vt:lpstr>
      <vt:lpstr>Linnaloodus ja erinevad heaolunäitajad</vt:lpstr>
      <vt:lpstr>Täiskasvanud inimesed ja päeva lõikes efektiivsena püsimise üks keskseid tegureid – tähelepanu, keskendumine, pidurdusprotsessid</vt:lpstr>
      <vt:lpstr>Kaplani (1995) järgi moodustub tähelepanuressurssi taastav, restoratiivne kogemus järgnevatest</vt:lpstr>
      <vt:lpstr>PowerPoint Presentation</vt:lpstr>
      <vt:lpstr>Igasugune tegevus, mis eeldab mõtlemist ja tahtlikku-teadlikku tegutsemist, eeldab töömälu – kas keskkond ütleb, et su töömälu on su enda asi?</vt:lpstr>
      <vt:lpstr>On leitud, et</vt:lpstr>
      <vt:lpstr>Seejuures on paiga “metsikus” seotud paigakiindumusega samapalju kui tajutud turvalisus vms</vt:lpstr>
      <vt:lpstr>Eraldi tähelepanu liigirikkusele</vt:lpstr>
      <vt:lpstr>Linnaloodus ja lapsed</vt:lpstr>
      <vt:lpstr>Näide roheluse ja laste kognitiivse funktsioneerimise seosest</vt:lpstr>
      <vt:lpstr>Mida me võiks võita, kui me lubaks suuremat ökoloogilist mitmekesisust?</vt:lpstr>
      <vt:lpstr>PowerPoint Presentation</vt:lpstr>
      <vt:lpstr>Tahad, et elu kulgeks aeglasemalt? Mine metsa!</vt:lpstr>
      <vt:lpstr>Veidi teist tüüpi uuring, mis vaatles looduskogemuse ja kaalutlemisvõime seost – kas keskkond saab mõjutada seda, kui ettenägelikud me oleme?</vt:lpstr>
      <vt:lpstr> Tausta avamiseks: temporal discounting – mis see on? (kas te võtsite II samba välja?) </vt:lpstr>
      <vt:lpstr>Laboriuurimus, mis võimaldas põhjuslikke seoseid uurida</vt:lpstr>
      <vt:lpstr>PowerPoint Presentation</vt:lpstr>
      <vt:lpstr>Kokkuvõtteks</vt:lpstr>
      <vt:lpstr>Aitab küll? Või räägime ka kergliiklemisest?</vt:lpstr>
      <vt:lpstr>Jalutajasõbralikkus - mis paneb inimesi kergliiklema? Kontrollitunne, autonoomia, demokraatlikkus </vt:lpstr>
      <vt:lpstr>Millal keskkond ütleb, et ära kõnni?</vt:lpstr>
      <vt:lpstr>Makrotasandi keskkonnategurid, mis toetavad kergliiklemist</vt:lpstr>
      <vt:lpstr>PowerPoint Presentation</vt:lpstr>
      <vt:lpstr>PowerPoint Presentation</vt:lpstr>
      <vt:lpstr>PowerPoint Presentation</vt:lpstr>
      <vt:lpstr>Mikrotasandi keskkonnategurid, mis toetavad kergliiklemist</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Suured pisiasjad linnaruumis</dc:title>
  <dc:creator>Windows User</dc:creator>
  <cp:lastModifiedBy>Kasutaja</cp:lastModifiedBy>
  <cp:revision>42</cp:revision>
  <dcterms:created xsi:type="dcterms:W3CDTF">2021-03-09T21:02:54Z</dcterms:created>
  <dcterms:modified xsi:type="dcterms:W3CDTF">2021-10-06T06:53:18Z</dcterms:modified>
</cp:coreProperties>
</file>