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4" r:id="rId2"/>
    <p:sldId id="365" r:id="rId3"/>
    <p:sldId id="366" r:id="rId4"/>
    <p:sldId id="343" r:id="rId5"/>
    <p:sldId id="367" r:id="rId6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39" autoAdjust="0"/>
    <p:restoredTop sz="94660"/>
  </p:normalViewPr>
  <p:slideViewPr>
    <p:cSldViewPr>
      <p:cViewPr varScale="1">
        <p:scale>
          <a:sx n="114" d="100"/>
          <a:sy n="114" d="100"/>
        </p:scale>
        <p:origin x="46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66AB9-2D55-466D-AB8A-107BE4D59BC0}" type="datetimeFigureOut">
              <a:rPr lang="et-EE" smtClean="0"/>
              <a:t>05.10.2021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9B1B0-5AA5-4A2B-8CD2-F28088C9501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68476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E47A1DD-8C0E-4869-AAC5-960190535900}" type="slidenum">
              <a:rPr lang="en-GB" sz="1300" smtClean="0">
                <a:latin typeface="Times New Roman" panose="02020603050405020304" pitchFamily="18" charset="0"/>
              </a:rPr>
              <a:pPr/>
              <a:t>1</a:t>
            </a:fld>
            <a:endParaRPr lang="en-GB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73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 altLang="et-EE" dirty="0"/>
          </a:p>
        </p:txBody>
      </p:sp>
      <p:sp>
        <p:nvSpPr>
          <p:cNvPr id="57348" name="Slide Number Placeholder 3"/>
          <p:cNvSpPr txBox="1">
            <a:spLocks noGrp="1"/>
          </p:cNvSpPr>
          <p:nvPr/>
        </p:nvSpPr>
        <p:spPr bwMode="auto">
          <a:xfrm>
            <a:off x="3869106" y="8688770"/>
            <a:ext cx="2958541" cy="43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6" tIns="46418" rIns="92836" bIns="46418" anchor="b"/>
          <a:lstStyle>
            <a:lvl1pPr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fld id="{3D5E082F-9A89-4883-B1D6-3D4191FF7BD4}" type="slidenum">
              <a:rPr lang="en-GB" altLang="et-EE" sz="1300" i="1"/>
              <a:pPr algn="r" eaLnBrk="1" hangingPunct="1">
                <a:spcBef>
                  <a:spcPct val="20000"/>
                </a:spcBef>
              </a:pPr>
              <a:t>2</a:t>
            </a:fld>
            <a:endParaRPr lang="en-GB" altLang="et-EE" sz="1300" i="1" dirty="0"/>
          </a:p>
        </p:txBody>
      </p:sp>
    </p:spTree>
    <p:extLst>
      <p:ext uri="{BB962C8B-B14F-4D97-AF65-F5344CB8AC3E}">
        <p14:creationId xmlns:p14="http://schemas.microsoft.com/office/powerpoint/2010/main" val="3181404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 altLang="et-EE" dirty="0"/>
          </a:p>
        </p:txBody>
      </p:sp>
      <p:sp>
        <p:nvSpPr>
          <p:cNvPr id="57348" name="Slide Number Placeholder 3"/>
          <p:cNvSpPr txBox="1">
            <a:spLocks noGrp="1"/>
          </p:cNvSpPr>
          <p:nvPr/>
        </p:nvSpPr>
        <p:spPr bwMode="auto">
          <a:xfrm>
            <a:off x="3869106" y="8688770"/>
            <a:ext cx="2958541" cy="43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6" tIns="46418" rIns="92836" bIns="46418" anchor="b"/>
          <a:lstStyle>
            <a:lvl1pPr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fld id="{3D5E082F-9A89-4883-B1D6-3D4191FF7BD4}" type="slidenum">
              <a:rPr lang="en-GB" altLang="et-EE" sz="1300" i="1"/>
              <a:pPr algn="r" eaLnBrk="1" hangingPunct="1">
                <a:spcBef>
                  <a:spcPct val="20000"/>
                </a:spcBef>
              </a:pPr>
              <a:t>3</a:t>
            </a:fld>
            <a:endParaRPr lang="en-GB" altLang="et-EE" sz="1300" i="1" dirty="0"/>
          </a:p>
        </p:txBody>
      </p:sp>
    </p:spTree>
    <p:extLst>
      <p:ext uri="{BB962C8B-B14F-4D97-AF65-F5344CB8AC3E}">
        <p14:creationId xmlns:p14="http://schemas.microsoft.com/office/powerpoint/2010/main" val="664955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 altLang="et-EE" dirty="0"/>
          </a:p>
        </p:txBody>
      </p:sp>
      <p:sp>
        <p:nvSpPr>
          <p:cNvPr id="57348" name="Slide Number Placeholder 3"/>
          <p:cNvSpPr txBox="1">
            <a:spLocks noGrp="1"/>
          </p:cNvSpPr>
          <p:nvPr/>
        </p:nvSpPr>
        <p:spPr bwMode="auto">
          <a:xfrm>
            <a:off x="3869106" y="8688770"/>
            <a:ext cx="2958541" cy="43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6" tIns="46418" rIns="92836" bIns="46418" anchor="b"/>
          <a:lstStyle>
            <a:lvl1pPr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fld id="{3D5E082F-9A89-4883-B1D6-3D4191FF7BD4}" type="slidenum">
              <a:rPr lang="en-GB" altLang="et-EE" sz="1300" i="1"/>
              <a:pPr algn="r" eaLnBrk="1" hangingPunct="1">
                <a:spcBef>
                  <a:spcPct val="20000"/>
                </a:spcBef>
              </a:pPr>
              <a:t>4</a:t>
            </a:fld>
            <a:endParaRPr lang="en-GB" altLang="et-EE" sz="1300" i="1" dirty="0"/>
          </a:p>
        </p:txBody>
      </p:sp>
    </p:spTree>
    <p:extLst>
      <p:ext uri="{BB962C8B-B14F-4D97-AF65-F5344CB8AC3E}">
        <p14:creationId xmlns:p14="http://schemas.microsoft.com/office/powerpoint/2010/main" val="3469084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 altLang="et-EE" dirty="0"/>
          </a:p>
        </p:txBody>
      </p:sp>
      <p:sp>
        <p:nvSpPr>
          <p:cNvPr id="57348" name="Slide Number Placeholder 3"/>
          <p:cNvSpPr txBox="1">
            <a:spLocks noGrp="1"/>
          </p:cNvSpPr>
          <p:nvPr/>
        </p:nvSpPr>
        <p:spPr bwMode="auto">
          <a:xfrm>
            <a:off x="3869106" y="8688770"/>
            <a:ext cx="2958541" cy="43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6" tIns="46418" rIns="92836" bIns="46418" anchor="b"/>
          <a:lstStyle>
            <a:lvl1pPr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fld id="{3D5E082F-9A89-4883-B1D6-3D4191FF7BD4}" type="slidenum">
              <a:rPr lang="en-GB" altLang="et-EE" sz="1300" i="1"/>
              <a:pPr algn="r" eaLnBrk="1" hangingPunct="1">
                <a:spcBef>
                  <a:spcPct val="20000"/>
                </a:spcBef>
              </a:pPr>
              <a:t>5</a:t>
            </a:fld>
            <a:endParaRPr lang="en-GB" altLang="et-EE" sz="1300" i="1" dirty="0"/>
          </a:p>
        </p:txBody>
      </p:sp>
    </p:spTree>
    <p:extLst>
      <p:ext uri="{BB962C8B-B14F-4D97-AF65-F5344CB8AC3E}">
        <p14:creationId xmlns:p14="http://schemas.microsoft.com/office/powerpoint/2010/main" val="2506984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77B9-749D-411E-AC2C-FD36D374146D}" type="datetime1">
              <a:rPr lang="et-EE" smtClean="0"/>
              <a:t>05.10.2021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6257-DB76-41A3-9384-EF01B7A6EA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1786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54B2-6288-469A-A849-F88AA8300430}" type="datetime1">
              <a:rPr lang="et-EE" smtClean="0"/>
              <a:t>05.10.2021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6257-DB76-41A3-9384-EF01B7A6EA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5463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A188-1789-4FCE-B985-6E8BCE218925}" type="datetime1">
              <a:rPr lang="et-EE" smtClean="0"/>
              <a:t>05.10.2021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6257-DB76-41A3-9384-EF01B7A6EA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5671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7F2C-331B-4737-832C-9C7FA5B43C2D}" type="datetime1">
              <a:rPr lang="et-EE" smtClean="0"/>
              <a:t>05.10.2021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6257-DB76-41A3-9384-EF01B7A6EA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8729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82A3-91DD-40EC-AD61-E434BF762A6C}" type="datetime1">
              <a:rPr lang="et-EE" smtClean="0"/>
              <a:t>05.10.2021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6257-DB76-41A3-9384-EF01B7A6EA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4216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9092-648E-420D-800F-EC3610813B16}" type="datetime1">
              <a:rPr lang="et-EE" smtClean="0"/>
              <a:t>05.10.2021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6257-DB76-41A3-9384-EF01B7A6EA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75353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4737-AF4F-47A5-B1AC-7F9EE12853B9}" type="datetime1">
              <a:rPr lang="et-EE" smtClean="0"/>
              <a:t>05.10.2021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6257-DB76-41A3-9384-EF01B7A6EA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48572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B14A-00C3-42F9-98E1-548B8E585C18}" type="datetime1">
              <a:rPr lang="et-EE" smtClean="0"/>
              <a:t>05.10.2021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6257-DB76-41A3-9384-EF01B7A6EA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33317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7E26-1786-452E-A871-F678873DFFF0}" type="datetime1">
              <a:rPr lang="et-EE" smtClean="0"/>
              <a:t>05.10.2021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6257-DB76-41A3-9384-EF01B7A6EA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40661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574C-E573-494D-87CD-A6F0214006F6}" type="datetime1">
              <a:rPr lang="et-EE" smtClean="0"/>
              <a:t>05.10.2021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6257-DB76-41A3-9384-EF01B7A6EA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65284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11D6-A617-40FD-A736-32C4678DD49B}" type="datetime1">
              <a:rPr lang="et-EE" smtClean="0"/>
              <a:t>05.10.2021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6257-DB76-41A3-9384-EF01B7A6EA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79471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465FA-BD25-43C5-A1F5-2529BFBDA48E}" type="datetime1">
              <a:rPr lang="et-EE" smtClean="0"/>
              <a:t>05.10.2021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F6257-DB76-41A3-9384-EF01B7A6EA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6009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" b="7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839416" y="548680"/>
            <a:ext cx="5520336" cy="10772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buClr>
                <a:srgbClr val="930042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930042"/>
              </a:buClr>
              <a:buSzPct val="40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930042"/>
              </a:buClr>
              <a:buSzPct val="50000"/>
              <a:buFont typeface="Wingdings" panose="05000000000000000000" pitchFamily="2" charset="2"/>
              <a:buChar char="£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930042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930042"/>
              </a:buClr>
              <a:buSzPct val="4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A50021"/>
              </a:buClr>
              <a:buSzTx/>
              <a:buNone/>
            </a:pPr>
            <a:r>
              <a:rPr lang="et-EE" sz="3200" b="1" dirty="0">
                <a:highlight>
                  <a:srgbClr val="C0C0C0"/>
                </a:highlight>
                <a:latin typeface="+mj-lt"/>
              </a:rPr>
              <a:t>UUE RAADI LINNAFOORUM:</a:t>
            </a:r>
          </a:p>
          <a:p>
            <a:pPr>
              <a:buClr>
                <a:srgbClr val="A50021"/>
              </a:buClr>
              <a:buSzTx/>
              <a:buNone/>
            </a:pPr>
            <a:r>
              <a:rPr lang="et-EE" sz="3200" b="1" dirty="0">
                <a:highlight>
                  <a:srgbClr val="C0C0C0"/>
                </a:highlight>
                <a:latin typeface="+mj-lt"/>
              </a:rPr>
              <a:t>EESMÄRGID</a:t>
            </a:r>
            <a:endParaRPr lang="et-EE" sz="3200" dirty="0">
              <a:highlight>
                <a:srgbClr val="C0C0C0"/>
              </a:highlight>
              <a:latin typeface="+mj-lt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578908" y="5517232"/>
            <a:ext cx="3485644" cy="10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4014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40143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40143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40143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40143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40143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40143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40143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40143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t-EE" sz="2400" b="0" kern="0" dirty="0">
                <a:solidFill>
                  <a:schemeClr val="tx1"/>
                </a:solidFill>
                <a:highlight>
                  <a:srgbClr val="C0C0C0"/>
                </a:highlight>
                <a:latin typeface="+mn-lt"/>
                <a:cs typeface="Arial" panose="020B0604020202020204" pitchFamily="34" charset="0"/>
              </a:rPr>
              <a:t>Jiří Tintěra</a:t>
            </a:r>
            <a:br>
              <a:rPr lang="en-US" altLang="et-EE" sz="2400" b="0" kern="0" dirty="0">
                <a:solidFill>
                  <a:schemeClr val="tx1"/>
                </a:solidFill>
                <a:highlight>
                  <a:srgbClr val="C0C0C0"/>
                </a:highlight>
                <a:latin typeface="+mn-lt"/>
                <a:cs typeface="Arial" panose="020B0604020202020204" pitchFamily="34" charset="0"/>
              </a:rPr>
            </a:br>
            <a:r>
              <a:rPr lang="et-EE" altLang="et-EE" sz="2400" b="0" kern="0" dirty="0">
                <a:solidFill>
                  <a:schemeClr val="tx1"/>
                </a:solidFill>
                <a:highlight>
                  <a:srgbClr val="C0C0C0"/>
                </a:highlight>
                <a:latin typeface="+mn-lt"/>
                <a:cs typeface="Arial" panose="020B0604020202020204" pitchFamily="34" charset="0"/>
              </a:rPr>
              <a:t>linnafoorumi </a:t>
            </a:r>
            <a:r>
              <a:rPr lang="et-EE" altLang="et-EE" sz="2400" b="0" kern="0" dirty="0" err="1">
                <a:solidFill>
                  <a:schemeClr val="tx1"/>
                </a:solidFill>
                <a:highlight>
                  <a:srgbClr val="C0C0C0"/>
                </a:highlight>
                <a:latin typeface="+mn-lt"/>
                <a:cs typeface="Arial" panose="020B0604020202020204" pitchFamily="34" charset="0"/>
              </a:rPr>
              <a:t>moderator</a:t>
            </a:r>
            <a:endParaRPr lang="en-US" altLang="et-EE" sz="2400" b="0" kern="0" dirty="0">
              <a:solidFill>
                <a:schemeClr val="tx1"/>
              </a:solidFill>
              <a:highlight>
                <a:srgbClr val="C0C0C0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2282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930042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930042"/>
              </a:buClr>
              <a:buSzPct val="40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930042"/>
              </a:buClr>
              <a:buSzPct val="50000"/>
              <a:buFont typeface="Wingdings" panose="05000000000000000000" pitchFamily="2" charset="2"/>
              <a:buChar char="£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930042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930042"/>
              </a:buClr>
              <a:buSzPct val="4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B7885B72-5667-4804-BA64-DE429B2C1E26}" type="slidenum">
              <a:rPr lang="en-GB" altLang="et-EE" sz="1400">
                <a:solidFill>
                  <a:srgbClr val="FFFFFF"/>
                </a:solidFill>
              </a:rPr>
              <a:pPr>
                <a:buClrTx/>
                <a:buSzTx/>
                <a:buFontTx/>
                <a:buNone/>
              </a:pPr>
              <a:t>2</a:t>
            </a:fld>
            <a:endParaRPr lang="en-GB" altLang="et-EE" sz="1400" dirty="0">
              <a:solidFill>
                <a:srgbClr val="FFFFFF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20000" y="1080000"/>
            <a:ext cx="108000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lvl1pPr marL="342900" indent="-342900">
              <a:buClr>
                <a:srgbClr val="930042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930042"/>
              </a:buClr>
              <a:buSzPct val="40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930042"/>
              </a:buClr>
              <a:buSzPct val="50000"/>
              <a:buFont typeface="Wingdings" panose="05000000000000000000" pitchFamily="2" charset="2"/>
              <a:buChar char="£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930042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930042"/>
              </a:buClr>
              <a:buSzPct val="4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Aft>
                <a:spcPts val="1200"/>
              </a:spcAft>
              <a:buClr>
                <a:srgbClr val="A50021"/>
              </a:buClr>
              <a:buSzTx/>
              <a:buNone/>
            </a:pPr>
            <a:r>
              <a:rPr lang="et-EE" altLang="en-US" sz="2400" dirty="0">
                <a:latin typeface="+mn-lt"/>
              </a:rPr>
              <a:t>Piirkond on:</a:t>
            </a:r>
          </a:p>
          <a:p>
            <a:pPr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t-EE" altLang="en-US" sz="2400" dirty="0">
                <a:latin typeface="+mn-lt"/>
              </a:rPr>
              <a:t>seni arendamata </a:t>
            </a:r>
          </a:p>
          <a:p>
            <a:pPr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t-EE" altLang="en-US" sz="2400" dirty="0">
                <a:latin typeface="+mn-lt"/>
              </a:rPr>
              <a:t>suuresti avaliku sektori omandis </a:t>
            </a:r>
          </a:p>
          <a:p>
            <a:pPr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t-EE" altLang="en-US" sz="2400" dirty="0">
                <a:latin typeface="+mn-lt"/>
              </a:rPr>
              <a:t>linnulennult vaid 2,5 km Raekoja platsist</a:t>
            </a:r>
          </a:p>
          <a:p>
            <a:pPr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endParaRPr lang="et-EE" altLang="en-US" sz="2400" dirty="0">
              <a:latin typeface="+mn-lt"/>
            </a:endParaRPr>
          </a:p>
          <a:p>
            <a:pPr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t-EE" altLang="en-US" sz="2400" dirty="0">
                <a:latin typeface="+mn-lt"/>
              </a:rPr>
              <a:t>suur arendussurve</a:t>
            </a:r>
          </a:p>
          <a:p>
            <a:pPr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t-EE" altLang="en-US" sz="2400" dirty="0">
                <a:latin typeface="+mn-lt"/>
              </a:rPr>
              <a:t>Tartu vallavalitsuse tahe alustada teistmoodi kui seni  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AB110FB-5E82-483A-80BE-8A2297574009}"/>
              </a:ext>
            </a:extLst>
          </p:cNvPr>
          <p:cNvSpPr txBox="1">
            <a:spLocks/>
          </p:cNvSpPr>
          <p:nvPr/>
        </p:nvSpPr>
        <p:spPr>
          <a:xfrm>
            <a:off x="720000" y="540000"/>
            <a:ext cx="1044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altLang="en-US" sz="2400" b="1" dirty="0">
                <a:latin typeface="+mj-lt"/>
              </a:rPr>
              <a:t>UUS RAADI HETKEL:</a:t>
            </a:r>
            <a:endParaRPr lang="et-EE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7961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930042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930042"/>
              </a:buClr>
              <a:buSzPct val="40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930042"/>
              </a:buClr>
              <a:buSzPct val="50000"/>
              <a:buFont typeface="Wingdings" panose="05000000000000000000" pitchFamily="2" charset="2"/>
              <a:buChar char="£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930042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930042"/>
              </a:buClr>
              <a:buSzPct val="4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B7885B72-5667-4804-BA64-DE429B2C1E26}" type="slidenum">
              <a:rPr lang="en-GB" altLang="et-EE" sz="1400">
                <a:solidFill>
                  <a:srgbClr val="FFFFFF"/>
                </a:solidFill>
              </a:rPr>
              <a:pPr>
                <a:buClrTx/>
                <a:buSzTx/>
                <a:buFontTx/>
                <a:buNone/>
              </a:pPr>
              <a:t>3</a:t>
            </a:fld>
            <a:endParaRPr lang="en-GB" altLang="et-EE" sz="1400" dirty="0">
              <a:solidFill>
                <a:srgbClr val="FFFFFF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20000" y="1080000"/>
            <a:ext cx="108000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lvl1pPr marL="342900" indent="-342900">
              <a:buClr>
                <a:srgbClr val="930042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930042"/>
              </a:buClr>
              <a:buSzPct val="40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930042"/>
              </a:buClr>
              <a:buSzPct val="50000"/>
              <a:buFont typeface="Wingdings" panose="05000000000000000000" pitchFamily="2" charset="2"/>
              <a:buChar char="£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930042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930042"/>
              </a:buClr>
              <a:buSzPct val="4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Aft>
                <a:spcPts val="1200"/>
              </a:spcAft>
              <a:buClr>
                <a:srgbClr val="A50021"/>
              </a:buClr>
              <a:buSzTx/>
              <a:buNone/>
            </a:pPr>
            <a:r>
              <a:rPr lang="et-EE" altLang="en-US" sz="2400" dirty="0">
                <a:latin typeface="+mn-lt"/>
              </a:rPr>
              <a:t>Arutelu eesmärgiks on analüüsida ja tulemina kirjeldada:</a:t>
            </a:r>
          </a:p>
          <a:p>
            <a:pPr marL="0" indent="0">
              <a:spcAft>
                <a:spcPts val="1200"/>
              </a:spcAft>
              <a:buClr>
                <a:srgbClr val="A50021"/>
              </a:buClr>
              <a:buSzTx/>
              <a:buNone/>
            </a:pPr>
            <a:r>
              <a:rPr lang="et-EE" altLang="en-US" sz="2400" dirty="0">
                <a:latin typeface="+mn-lt"/>
              </a:rPr>
              <a:t>●	Kuidas luua Raadil uus funktsionaalne asum, mis Tartu valla loomuliku 	keskusena tugevdaks valla identiteeti?</a:t>
            </a:r>
          </a:p>
          <a:p>
            <a:pPr marL="0" indent="0">
              <a:spcAft>
                <a:spcPts val="1200"/>
              </a:spcAft>
              <a:buClr>
                <a:srgbClr val="A50021"/>
              </a:buClr>
              <a:buSzTx/>
              <a:buNone/>
            </a:pPr>
            <a:r>
              <a:rPr lang="et-EE" altLang="en-US" sz="2400" dirty="0">
                <a:latin typeface="+mn-lt"/>
              </a:rPr>
              <a:t>●	Kuidas tagada endise Raadi endise lennuvälja taristu väärikat säilitamist 	võimaldades piirkonna arendamist?</a:t>
            </a:r>
          </a:p>
          <a:p>
            <a:pPr marL="0" indent="0">
              <a:spcAft>
                <a:spcPts val="1200"/>
              </a:spcAft>
              <a:buClr>
                <a:srgbClr val="A50021"/>
              </a:buClr>
              <a:buSzTx/>
              <a:buNone/>
            </a:pPr>
            <a:r>
              <a:rPr lang="et-EE" altLang="en-US" sz="2400" dirty="0">
                <a:latin typeface="+mn-lt"/>
              </a:rPr>
              <a:t>●	Kuidas uus asum siduda Tartu linnaga ning millist rolli ta peaks kandma suure 	Tartu kontekstis? </a:t>
            </a:r>
          </a:p>
          <a:p>
            <a:pPr marL="0" indent="0">
              <a:spcAft>
                <a:spcPts val="1200"/>
              </a:spcAft>
              <a:buClr>
                <a:srgbClr val="A50021"/>
              </a:buClr>
              <a:buSzTx/>
              <a:buNone/>
            </a:pPr>
            <a:r>
              <a:rPr lang="et-EE" altLang="en-US" sz="2400" dirty="0">
                <a:latin typeface="+mn-lt"/>
              </a:rPr>
              <a:t>●	Kuidas Raadil luua kvaliteetne inimsõbralik keskkond vältides varasemalt 	</a:t>
            </a:r>
            <a:r>
              <a:rPr lang="et-EE" altLang="en-US" sz="2400" dirty="0" err="1">
                <a:latin typeface="+mn-lt"/>
              </a:rPr>
              <a:t>valglinnastunud</a:t>
            </a:r>
            <a:r>
              <a:rPr lang="et-EE" altLang="en-US" sz="2400" dirty="0">
                <a:latin typeface="+mn-lt"/>
              </a:rPr>
              <a:t> asumite tüüpilisi probleeme (autokeskne linnaruum, puudulik 	taristu, nõrk koha identiteet jne)?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AB110FB-5E82-483A-80BE-8A2297574009}"/>
              </a:ext>
            </a:extLst>
          </p:cNvPr>
          <p:cNvSpPr txBox="1">
            <a:spLocks/>
          </p:cNvSpPr>
          <p:nvPr/>
        </p:nvSpPr>
        <p:spPr>
          <a:xfrm>
            <a:off x="720000" y="540000"/>
            <a:ext cx="1044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altLang="en-US" sz="2400" b="1" dirty="0">
                <a:latin typeface="+mj-lt"/>
              </a:rPr>
              <a:t>LINNAFOORUMI EESMÄRGID:</a:t>
            </a:r>
            <a:endParaRPr lang="et-EE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4746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930042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930042"/>
              </a:buClr>
              <a:buSzPct val="40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930042"/>
              </a:buClr>
              <a:buSzPct val="50000"/>
              <a:buFont typeface="Wingdings" panose="05000000000000000000" pitchFamily="2" charset="2"/>
              <a:buChar char="£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930042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930042"/>
              </a:buClr>
              <a:buSzPct val="4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B7885B72-5667-4804-BA64-DE429B2C1E26}" type="slidenum">
              <a:rPr lang="en-GB" altLang="et-EE" sz="1400">
                <a:solidFill>
                  <a:srgbClr val="FFFFFF"/>
                </a:solidFill>
              </a:rPr>
              <a:pPr>
                <a:buClrTx/>
                <a:buSzTx/>
                <a:buFontTx/>
                <a:buNone/>
              </a:pPr>
              <a:t>4</a:t>
            </a:fld>
            <a:endParaRPr lang="en-GB" altLang="et-EE" sz="1400" dirty="0">
              <a:solidFill>
                <a:srgbClr val="FFFFFF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884000" y="1080001"/>
            <a:ext cx="828000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buClr>
                <a:srgbClr val="930042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930042"/>
              </a:buClr>
              <a:buSzPct val="40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930042"/>
              </a:buClr>
              <a:buSzPct val="50000"/>
              <a:buFont typeface="Wingdings" panose="05000000000000000000" pitchFamily="2" charset="2"/>
              <a:buChar char="£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930042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930042"/>
              </a:buClr>
              <a:buSzPct val="4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Aft>
                <a:spcPts val="1200"/>
              </a:spcAft>
              <a:buClr>
                <a:srgbClr val="A50021"/>
              </a:buClr>
              <a:buSzTx/>
              <a:buNone/>
            </a:pPr>
            <a:r>
              <a:rPr lang="et-EE" altLang="en-US" sz="2400" dirty="0">
                <a:latin typeface="+mn-lt"/>
              </a:rPr>
              <a:t>6. oktoober   	9.00-13.00 ettekanded kohalike ja välisekspertide 		poolt (ERM)</a:t>
            </a:r>
          </a:p>
          <a:p>
            <a:pPr marL="0" indent="0">
              <a:spcAft>
                <a:spcPts val="1200"/>
              </a:spcAft>
              <a:buClr>
                <a:srgbClr val="A50021"/>
              </a:buClr>
              <a:buSzTx/>
              <a:buNone/>
            </a:pPr>
            <a:r>
              <a:rPr lang="et-EE" altLang="en-US" sz="2400" dirty="0">
                <a:latin typeface="+mn-lt"/>
              </a:rPr>
              <a:t>		14.00-15.00 jalutuskäik õues</a:t>
            </a:r>
          </a:p>
          <a:p>
            <a:pPr marL="0" indent="0">
              <a:spcAft>
                <a:spcPts val="1200"/>
              </a:spcAft>
              <a:buClr>
                <a:srgbClr val="A50021"/>
              </a:buClr>
              <a:buSzTx/>
              <a:buNone/>
            </a:pPr>
            <a:r>
              <a:rPr lang="et-EE" altLang="en-US" sz="2400" dirty="0">
                <a:latin typeface="+mn-lt"/>
              </a:rPr>
              <a:t>		15.00-19.00 töögruppide 1 sessioon (vallamaja)</a:t>
            </a:r>
          </a:p>
          <a:p>
            <a:pPr marL="0" indent="0">
              <a:spcAft>
                <a:spcPts val="1200"/>
              </a:spcAft>
              <a:buClr>
                <a:srgbClr val="A50021"/>
              </a:buClr>
              <a:buSzTx/>
              <a:buNone/>
            </a:pPr>
            <a:r>
              <a:rPr lang="et-EE" altLang="en-US" sz="2400" dirty="0">
                <a:latin typeface="+mn-lt"/>
              </a:rPr>
              <a:t>7. oktoober  	9.00-13.00 töögruppide 2 sessioon (vallamaja)</a:t>
            </a:r>
          </a:p>
          <a:p>
            <a:pPr marL="0" indent="0">
              <a:spcAft>
                <a:spcPts val="1200"/>
              </a:spcAft>
              <a:buClr>
                <a:srgbClr val="A50021"/>
              </a:buClr>
              <a:buSzTx/>
              <a:buNone/>
            </a:pPr>
            <a:r>
              <a:rPr lang="et-EE" altLang="en-US" sz="2400" dirty="0">
                <a:latin typeface="+mn-lt"/>
              </a:rPr>
              <a:t>		14.00-17.00 töögruppide tulemuste 				visualiseerimine ja vormistamine (vallamaja)</a:t>
            </a:r>
          </a:p>
          <a:p>
            <a:pPr marL="0" indent="0">
              <a:spcAft>
                <a:spcPts val="1200"/>
              </a:spcAft>
              <a:buClr>
                <a:srgbClr val="A50021"/>
              </a:buClr>
              <a:buSzTx/>
              <a:buNone/>
            </a:pPr>
            <a:r>
              <a:rPr lang="et-EE" altLang="en-US" sz="2400" dirty="0">
                <a:latin typeface="+mn-lt"/>
              </a:rPr>
              <a:t>		17.00-19.00 tulemuste avalik esitlus (ERM)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AB110FB-5E82-483A-80BE-8A2297574009}"/>
              </a:ext>
            </a:extLst>
          </p:cNvPr>
          <p:cNvSpPr txBox="1">
            <a:spLocks/>
          </p:cNvSpPr>
          <p:nvPr/>
        </p:nvSpPr>
        <p:spPr>
          <a:xfrm>
            <a:off x="720000" y="540000"/>
            <a:ext cx="1044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altLang="en-US" sz="2400" b="1" dirty="0">
                <a:latin typeface="+mj-lt"/>
              </a:rPr>
              <a:t>LINNAFOORUMI AJAKAVA:</a:t>
            </a:r>
            <a:endParaRPr lang="et-EE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164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930042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930042"/>
              </a:buClr>
              <a:buSzPct val="40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930042"/>
              </a:buClr>
              <a:buSzPct val="50000"/>
              <a:buFont typeface="Wingdings" panose="05000000000000000000" pitchFamily="2" charset="2"/>
              <a:buChar char="£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930042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930042"/>
              </a:buClr>
              <a:buSzPct val="4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30042"/>
              </a:buClr>
              <a:buSzPct val="4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B7885B72-5667-4804-BA64-DE429B2C1E26}" type="slidenum">
              <a:rPr lang="en-GB" altLang="et-EE" sz="1400">
                <a:solidFill>
                  <a:srgbClr val="FFFFFF"/>
                </a:solidFill>
              </a:rPr>
              <a:pPr>
                <a:buClrTx/>
                <a:buSzTx/>
                <a:buFontTx/>
                <a:buNone/>
              </a:pPr>
              <a:t>5</a:t>
            </a:fld>
            <a:endParaRPr lang="en-GB" altLang="et-EE" sz="1400" dirty="0">
              <a:solidFill>
                <a:srgbClr val="FFFFFF"/>
              </a:solidFill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AB110FB-5E82-483A-80BE-8A2297574009}"/>
              </a:ext>
            </a:extLst>
          </p:cNvPr>
          <p:cNvSpPr txBox="1">
            <a:spLocks/>
          </p:cNvSpPr>
          <p:nvPr/>
        </p:nvSpPr>
        <p:spPr>
          <a:xfrm>
            <a:off x="720000" y="540000"/>
            <a:ext cx="1044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altLang="en-US" sz="2400" b="1" dirty="0">
                <a:latin typeface="+mj-lt"/>
              </a:rPr>
              <a:t>TÖÖGRUPID:</a:t>
            </a:r>
            <a:endParaRPr lang="et-EE" altLang="en-US" sz="2400" dirty="0">
              <a:latin typeface="+mj-lt"/>
            </a:endParaRP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9C7CA789-18AD-428C-B291-8AAD47058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366168"/>
              </p:ext>
            </p:extLst>
          </p:nvPr>
        </p:nvGraphicFramePr>
        <p:xfrm>
          <a:off x="935444" y="1484784"/>
          <a:ext cx="10009112" cy="5098295"/>
        </p:xfrm>
        <a:graphic>
          <a:graphicData uri="http://schemas.openxmlformats.org/drawingml/2006/table">
            <a:tbl>
              <a:tblPr/>
              <a:tblGrid>
                <a:gridCol w="966509">
                  <a:extLst>
                    <a:ext uri="{9D8B030D-6E8A-4147-A177-3AD203B41FA5}">
                      <a16:colId xmlns:a16="http://schemas.microsoft.com/office/drawing/2014/main" val="1251994075"/>
                    </a:ext>
                  </a:extLst>
                </a:gridCol>
                <a:gridCol w="1703679">
                  <a:extLst>
                    <a:ext uri="{9D8B030D-6E8A-4147-A177-3AD203B41FA5}">
                      <a16:colId xmlns:a16="http://schemas.microsoft.com/office/drawing/2014/main" val="1425886085"/>
                    </a:ext>
                  </a:extLst>
                </a:gridCol>
                <a:gridCol w="1834732">
                  <a:extLst>
                    <a:ext uri="{9D8B030D-6E8A-4147-A177-3AD203B41FA5}">
                      <a16:colId xmlns:a16="http://schemas.microsoft.com/office/drawing/2014/main" val="1694244994"/>
                    </a:ext>
                  </a:extLst>
                </a:gridCol>
                <a:gridCol w="1883875">
                  <a:extLst>
                    <a:ext uri="{9D8B030D-6E8A-4147-A177-3AD203B41FA5}">
                      <a16:colId xmlns:a16="http://schemas.microsoft.com/office/drawing/2014/main" val="1930120654"/>
                    </a:ext>
                  </a:extLst>
                </a:gridCol>
                <a:gridCol w="1785585">
                  <a:extLst>
                    <a:ext uri="{9D8B030D-6E8A-4147-A177-3AD203B41FA5}">
                      <a16:colId xmlns:a16="http://schemas.microsoft.com/office/drawing/2014/main" val="836811553"/>
                    </a:ext>
                  </a:extLst>
                </a:gridCol>
                <a:gridCol w="1834732">
                  <a:extLst>
                    <a:ext uri="{9D8B030D-6E8A-4147-A177-3AD203B41FA5}">
                      <a16:colId xmlns:a16="http://schemas.microsoft.com/office/drawing/2014/main" val="3937324023"/>
                    </a:ext>
                  </a:extLst>
                </a:gridCol>
              </a:tblGrid>
              <a:tr h="523785">
                <a:tc>
                  <a:txBody>
                    <a:bodyPr/>
                    <a:lstStyle/>
                    <a:p>
                      <a:pPr fontAlgn="t"/>
                      <a:br>
                        <a:rPr lang="et-EE" sz="1400" dirty="0">
                          <a:effectLst/>
                          <a:latin typeface="+mn-lt"/>
                        </a:rPr>
                      </a:br>
                      <a:endParaRPr lang="et-EE" sz="1400" dirty="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</a:t>
                      </a:r>
                      <a:endParaRPr lang="et-EE" sz="1400" dirty="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</a:t>
                      </a:r>
                      <a:endParaRPr lang="et-EE" sz="140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  <a:endParaRPr lang="et-EE" sz="140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</a:t>
                      </a:r>
                      <a:endParaRPr lang="et-EE" sz="140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</a:t>
                      </a:r>
                      <a:endParaRPr lang="et-EE" sz="1400" dirty="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093115"/>
                  </a:ext>
                </a:extLst>
              </a:tr>
              <a:tr h="17459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Juht</a:t>
                      </a:r>
                      <a:endParaRPr lang="et-EE" sz="140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Tiit Sild</a:t>
                      </a:r>
                      <a:endParaRPr lang="et-EE" sz="1400" b="1" dirty="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Marek Rannala</a:t>
                      </a:r>
                      <a:endParaRPr lang="et-EE" sz="1400" b="1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Karin Bachmann</a:t>
                      </a:r>
                      <a:endParaRPr lang="et-EE" sz="1400" b="1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Margit Aule</a:t>
                      </a:r>
                      <a:endParaRPr lang="et-EE" sz="1400" b="1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Oliver Alver</a:t>
                      </a:r>
                      <a:endParaRPr lang="et-EE" sz="1400" b="1" dirty="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374383"/>
                  </a:ext>
                </a:extLst>
              </a:tr>
              <a:tr h="17459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Riik</a:t>
                      </a:r>
                      <a:endParaRPr lang="et-EE" sz="140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Kersti Siim</a:t>
                      </a:r>
                      <a:endParaRPr lang="et-EE" sz="1400" dirty="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Märt Holtsmann</a:t>
                      </a:r>
                      <a:endParaRPr lang="et-EE" sz="140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Triinu Rennu</a:t>
                      </a:r>
                      <a:endParaRPr lang="et-EE" sz="140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Inga Raudvassar</a:t>
                      </a:r>
                      <a:endParaRPr lang="et-EE" sz="140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Kristi Kivimaa</a:t>
                      </a:r>
                      <a:endParaRPr lang="et-EE" sz="140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30867"/>
                  </a:ext>
                </a:extLst>
              </a:tr>
              <a:tr h="523785">
                <a:tc>
                  <a:txBody>
                    <a:bodyPr/>
                    <a:lstStyle/>
                    <a:p>
                      <a:pPr fontAlgn="t"/>
                      <a:br>
                        <a:rPr lang="et-EE" sz="1400" dirty="0">
                          <a:effectLst/>
                          <a:latin typeface="+mn-lt"/>
                        </a:rPr>
                      </a:br>
                      <a:endParaRPr lang="et-EE" sz="1400" dirty="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t-EE" sz="1400" dirty="0">
                          <a:effectLst/>
                          <a:latin typeface="+mn-lt"/>
                        </a:rPr>
                      </a:br>
                      <a:endParaRPr lang="et-EE" sz="1400" dirty="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t-EE" sz="1400">
                          <a:effectLst/>
                          <a:latin typeface="+mn-lt"/>
                        </a:rPr>
                      </a:br>
                      <a:endParaRPr lang="et-EE" sz="140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t-EE" sz="1400">
                          <a:effectLst/>
                          <a:latin typeface="+mn-lt"/>
                        </a:rPr>
                      </a:br>
                      <a:endParaRPr lang="et-EE" sz="140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Jaan Tarmak </a:t>
                      </a:r>
                      <a:endParaRPr lang="et-EE" sz="140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Tarmo Raudsepp</a:t>
                      </a:r>
                      <a:endParaRPr lang="et-EE" sz="140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790092"/>
                  </a:ext>
                </a:extLst>
              </a:tr>
              <a:tr h="17459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KOV</a:t>
                      </a:r>
                      <a:endParaRPr lang="et-EE" sz="140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Egle Nõmmoja</a:t>
                      </a:r>
                      <a:endParaRPr lang="et-EE" sz="1400" dirty="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Martin Pedak</a:t>
                      </a:r>
                      <a:endParaRPr lang="et-EE" sz="140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Johanna Kasearu</a:t>
                      </a:r>
                      <a:endParaRPr lang="et-EE" sz="140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Jarno Laur</a:t>
                      </a:r>
                      <a:endParaRPr lang="et-EE" sz="140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Tõnis Tõnissoo</a:t>
                      </a:r>
                      <a:endParaRPr lang="et-EE" sz="140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530920"/>
                  </a:ext>
                </a:extLst>
              </a:tr>
              <a:tr h="523785">
                <a:tc>
                  <a:txBody>
                    <a:bodyPr/>
                    <a:lstStyle/>
                    <a:p>
                      <a:pPr fontAlgn="t"/>
                      <a:br>
                        <a:rPr lang="et-EE" sz="1400">
                          <a:effectLst/>
                          <a:latin typeface="+mn-lt"/>
                        </a:rPr>
                      </a:br>
                      <a:endParaRPr lang="et-EE" sz="140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Tartu LV+1</a:t>
                      </a:r>
                      <a:endParaRPr lang="et-EE" sz="1400" dirty="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Tõnis Arjus</a:t>
                      </a:r>
                      <a:endParaRPr lang="et-EE" sz="140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Vahur Jurs</a:t>
                      </a:r>
                      <a:endParaRPr lang="et-EE" sz="140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Janek Hoffmann</a:t>
                      </a:r>
                      <a:endParaRPr lang="et-EE" sz="140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Tartu LV+2</a:t>
                      </a:r>
                      <a:endParaRPr lang="et-EE" sz="140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612420"/>
                  </a:ext>
                </a:extLst>
              </a:tr>
              <a:tr h="52378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Organisatsioonid</a:t>
                      </a:r>
                      <a:endParaRPr lang="et-EE" sz="1400" dirty="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Kärt </a:t>
                      </a:r>
                      <a:r>
                        <a:rPr lang="et-E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Vabrit</a:t>
                      </a:r>
                      <a:endParaRPr lang="et-EE" sz="1400" dirty="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Roman Meeksa</a:t>
                      </a:r>
                      <a:endParaRPr lang="et-EE" sz="140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t-EE" sz="1400">
                          <a:effectLst/>
                          <a:latin typeface="+mn-lt"/>
                        </a:rPr>
                      </a:br>
                      <a:endParaRPr lang="et-EE" sz="140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Viljar Pohhomav</a:t>
                      </a:r>
                      <a:endParaRPr lang="et-EE" sz="140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t-EE" sz="1400">
                          <a:effectLst/>
                          <a:latin typeface="+mn-lt"/>
                        </a:rPr>
                      </a:br>
                      <a:endParaRPr lang="et-EE" sz="140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367834"/>
                  </a:ext>
                </a:extLst>
              </a:tr>
              <a:tr h="26228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Eksperdid</a:t>
                      </a:r>
                      <a:endParaRPr lang="et-EE" sz="140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Tsuyoshi Tane</a:t>
                      </a:r>
                      <a:endParaRPr lang="et-EE" sz="140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Edgar Kaare</a:t>
                      </a:r>
                      <a:endParaRPr lang="et-EE" sz="140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Toomas Paaver</a:t>
                      </a:r>
                      <a:endParaRPr lang="et-EE" sz="140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Ülo Peil</a:t>
                      </a:r>
                      <a:endParaRPr lang="et-EE" sz="140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Kadri Leetmaa </a:t>
                      </a:r>
                      <a:endParaRPr lang="et-EE" sz="140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285405"/>
                  </a:ext>
                </a:extLst>
              </a:tr>
              <a:tr h="523785">
                <a:tc>
                  <a:txBody>
                    <a:bodyPr/>
                    <a:lstStyle/>
                    <a:p>
                      <a:pPr fontAlgn="t"/>
                      <a:br>
                        <a:rPr lang="et-EE" sz="1400">
                          <a:effectLst/>
                          <a:latin typeface="+mn-lt"/>
                        </a:rPr>
                      </a:br>
                      <a:endParaRPr lang="et-EE" sz="140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Robert </a:t>
                      </a:r>
                      <a:r>
                        <a:rPr lang="et-E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Treufeld</a:t>
                      </a:r>
                      <a:endParaRPr lang="et-EE" sz="1400" dirty="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t-EE" sz="1400">
                          <a:effectLst/>
                          <a:latin typeface="+mn-lt"/>
                        </a:rPr>
                      </a:br>
                      <a:endParaRPr lang="et-EE" sz="140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Antti Roose</a:t>
                      </a:r>
                      <a:endParaRPr lang="et-EE" sz="140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Veiko Sepp</a:t>
                      </a:r>
                      <a:endParaRPr lang="et-EE" sz="140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Ilmar Valdur</a:t>
                      </a:r>
                      <a:endParaRPr lang="et-EE" sz="140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672533"/>
                  </a:ext>
                </a:extLst>
              </a:tr>
              <a:tr h="523785">
                <a:tc>
                  <a:txBody>
                    <a:bodyPr/>
                    <a:lstStyle/>
                    <a:p>
                      <a:pPr fontAlgn="t"/>
                      <a:br>
                        <a:rPr lang="et-EE" sz="1400">
                          <a:effectLst/>
                          <a:latin typeface="+mn-lt"/>
                        </a:rPr>
                      </a:br>
                      <a:endParaRPr lang="et-EE" sz="140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t-EE" sz="1400" dirty="0">
                          <a:effectLst/>
                          <a:latin typeface="+mn-lt"/>
                        </a:rPr>
                      </a:br>
                      <a:endParaRPr lang="et-EE" sz="1400" dirty="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t-EE" sz="1400">
                          <a:effectLst/>
                          <a:latin typeface="+mn-lt"/>
                        </a:rPr>
                      </a:br>
                      <a:endParaRPr lang="et-EE" sz="140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Ann Ideon</a:t>
                      </a:r>
                      <a:endParaRPr lang="et-EE" sz="140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t-EE" sz="1400">
                          <a:effectLst/>
                          <a:latin typeface="+mn-lt"/>
                        </a:rPr>
                      </a:br>
                      <a:endParaRPr lang="et-EE" sz="140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Madle Lippus</a:t>
                      </a:r>
                      <a:endParaRPr lang="et-EE" sz="140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612112"/>
                  </a:ext>
                </a:extLst>
              </a:tr>
              <a:tr h="27436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Omanikud</a:t>
                      </a:r>
                      <a:endParaRPr lang="et-EE" sz="140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Martin Sööt</a:t>
                      </a:r>
                      <a:endParaRPr lang="et-EE" sz="1400" dirty="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Kalev Kase </a:t>
                      </a:r>
                      <a:endParaRPr lang="et-EE" sz="140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Hannes Kirs</a:t>
                      </a:r>
                      <a:endParaRPr lang="et-EE" sz="140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Kristjan Rebane</a:t>
                      </a:r>
                      <a:endParaRPr lang="et-EE" sz="140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Priit Piiriste</a:t>
                      </a:r>
                      <a:endParaRPr lang="et-EE" sz="140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505064"/>
                  </a:ext>
                </a:extLst>
              </a:tr>
              <a:tr h="523785">
                <a:tc>
                  <a:txBody>
                    <a:bodyPr/>
                    <a:lstStyle/>
                    <a:p>
                      <a:pPr fontAlgn="t"/>
                      <a:br>
                        <a:rPr lang="et-EE" sz="1400" dirty="0">
                          <a:effectLst/>
                          <a:latin typeface="+mn-lt"/>
                        </a:rPr>
                      </a:br>
                      <a:endParaRPr lang="et-EE" sz="1400" dirty="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Urmo Uiboleht</a:t>
                      </a:r>
                      <a:endParaRPr lang="et-EE" sz="1400" dirty="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Aigar Lepp</a:t>
                      </a:r>
                      <a:endParaRPr lang="et-EE" sz="1400" dirty="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Siim Sillamaa</a:t>
                      </a:r>
                      <a:endParaRPr lang="et-EE" sz="1400" dirty="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t-EE" sz="1400">
                          <a:effectLst/>
                          <a:latin typeface="+mn-lt"/>
                        </a:rPr>
                      </a:br>
                      <a:endParaRPr lang="et-EE" sz="140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Eneli Valge</a:t>
                      </a:r>
                      <a:endParaRPr lang="et-EE" sz="1400" dirty="0">
                        <a:effectLst/>
                        <a:latin typeface="+mn-lt"/>
                      </a:endParaRPr>
                    </a:p>
                  </a:txBody>
                  <a:tcPr marL="54750" marR="54750" marT="36500" marB="36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387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021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2023</TotalTime>
  <Words>330</Words>
  <Application>Microsoft Office PowerPoint</Application>
  <PresentationFormat>Laiekraan</PresentationFormat>
  <Paragraphs>106</Paragraphs>
  <Slides>5</Slides>
  <Notes>5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Wingdings</vt:lpstr>
      <vt:lpstr>Office Theme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Kalev Härk</dc:creator>
  <cp:lastModifiedBy>Jiri Tintera</cp:lastModifiedBy>
  <cp:revision>205</cp:revision>
  <dcterms:created xsi:type="dcterms:W3CDTF">2011-11-16T21:37:33Z</dcterms:created>
  <dcterms:modified xsi:type="dcterms:W3CDTF">2021-10-05T12:47:10Z</dcterms:modified>
</cp:coreProperties>
</file>